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5.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Montserrat-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3" name="Shape 22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latin typeface="Times New Roman"/>
                <a:ea typeface="Times New Roman"/>
                <a:cs typeface="Times New Roman"/>
                <a:sym typeface="Times New Roman"/>
              </a:rPr>
              <a:t>(e.g. I went to a restaurant on Thursday and I wasn't expecting to see a lady who is in Amazon Robotics in Cambridge; I had met her at a Diversity &amp; Inclusion Tech Panel. Another e.g.: At that same restaurant, I happened to meet someone who had read my article and we talked about programming. He is an engineer. We connected on LinkedIn right then and there. It can happen at any place and at any time because your online presence impacts others! Leverage that to increase your success in different ways)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7.jp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Building a Personal Brand</a:t>
            </a:r>
            <a:endParaRPr/>
          </a:p>
        </p:txBody>
      </p:sp>
      <p:sp>
        <p:nvSpPr>
          <p:cNvPr id="87" name="Shape 87"/>
          <p:cNvSpPr txBox="1"/>
          <p:nvPr>
            <p:ph idx="1" type="subTitle"/>
          </p:nvPr>
        </p:nvSpPr>
        <p:spPr>
          <a:xfrm>
            <a:off x="781477" y="4205150"/>
            <a:ext cx="76881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Nnenna Ndukwe, Resilient Coders, Software Developer @ Bison</a:t>
            </a:r>
            <a:endParaRPr/>
          </a:p>
        </p:txBody>
      </p:sp>
      <p:pic>
        <p:nvPicPr>
          <p:cNvPr id="88" name="Shape 88"/>
          <p:cNvPicPr preferRelativeResize="0"/>
          <p:nvPr/>
        </p:nvPicPr>
        <p:blipFill>
          <a:blip r:embed="rId3">
            <a:alphaModFix/>
          </a:blip>
          <a:stretch>
            <a:fillRect/>
          </a:stretch>
        </p:blipFill>
        <p:spPr>
          <a:xfrm>
            <a:off x="2513050" y="2429825"/>
            <a:ext cx="1284475" cy="1284475"/>
          </a:xfrm>
          <a:prstGeom prst="rect">
            <a:avLst/>
          </a:prstGeom>
          <a:noFill/>
          <a:ln>
            <a:noFill/>
          </a:ln>
        </p:spPr>
      </p:pic>
      <p:pic>
        <p:nvPicPr>
          <p:cNvPr id="89" name="Shape 89"/>
          <p:cNvPicPr preferRelativeResize="0"/>
          <p:nvPr/>
        </p:nvPicPr>
        <p:blipFill>
          <a:blip r:embed="rId4">
            <a:alphaModFix/>
          </a:blip>
          <a:stretch>
            <a:fillRect/>
          </a:stretch>
        </p:blipFill>
        <p:spPr>
          <a:xfrm>
            <a:off x="472975" y="2429823"/>
            <a:ext cx="1284476" cy="1284475"/>
          </a:xfrm>
          <a:prstGeom prst="rect">
            <a:avLst/>
          </a:prstGeom>
          <a:noFill/>
          <a:ln>
            <a:noFill/>
          </a:ln>
        </p:spPr>
      </p:pic>
      <p:pic>
        <p:nvPicPr>
          <p:cNvPr id="90" name="Shape 90"/>
          <p:cNvPicPr preferRelativeResize="0"/>
          <p:nvPr/>
        </p:nvPicPr>
        <p:blipFill>
          <a:blip r:embed="rId5">
            <a:alphaModFix/>
          </a:blip>
          <a:stretch>
            <a:fillRect/>
          </a:stretch>
        </p:blipFill>
        <p:spPr>
          <a:xfrm>
            <a:off x="4810475" y="2385650"/>
            <a:ext cx="1372825" cy="1372825"/>
          </a:xfrm>
          <a:prstGeom prst="rect">
            <a:avLst/>
          </a:prstGeom>
          <a:noFill/>
          <a:ln>
            <a:noFill/>
          </a:ln>
        </p:spPr>
      </p:pic>
      <p:pic>
        <p:nvPicPr>
          <p:cNvPr id="91" name="Shape 91"/>
          <p:cNvPicPr preferRelativeResize="0"/>
          <p:nvPr/>
        </p:nvPicPr>
        <p:blipFill>
          <a:blip r:embed="rId6">
            <a:alphaModFix/>
          </a:blip>
          <a:stretch>
            <a:fillRect/>
          </a:stretch>
        </p:blipFill>
        <p:spPr>
          <a:xfrm>
            <a:off x="7154175" y="2385650"/>
            <a:ext cx="1372825" cy="1372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428500" y="837750"/>
            <a:ext cx="8131200" cy="2985000"/>
          </a:xfrm>
          <a:prstGeom prst="rect">
            <a:avLst/>
          </a:prstGeom>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
                <a:solidFill>
                  <a:srgbClr val="FFFFFF"/>
                </a:solidFill>
              </a:rPr>
              <a:t>What Building a Personal Brand Has Done for Me</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2923500" y="1402825"/>
            <a:ext cx="5932200" cy="13815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Personal Branding Showcases Your Qualities &amp; Affords You Exclusive Opportunities</a:t>
            </a:r>
            <a:endParaRPr/>
          </a:p>
        </p:txBody>
      </p:sp>
      <p:sp>
        <p:nvSpPr>
          <p:cNvPr id="158" name="Shape 158"/>
          <p:cNvSpPr txBox="1"/>
          <p:nvPr/>
        </p:nvSpPr>
        <p:spPr>
          <a:xfrm>
            <a:off x="513675" y="1554700"/>
            <a:ext cx="2409900" cy="11094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a:latin typeface="Raleway"/>
                <a:ea typeface="Raleway"/>
                <a:cs typeface="Raleway"/>
                <a:sym typeface="Raleway"/>
              </a:rPr>
              <a:t>Passionate</a:t>
            </a:r>
            <a:endParaRPr>
              <a:latin typeface="Raleway"/>
              <a:ea typeface="Raleway"/>
              <a:cs typeface="Raleway"/>
              <a:sym typeface="Raleway"/>
            </a:endParaRPr>
          </a:p>
          <a:p>
            <a:pPr indent="0" lvl="0" marL="0" rtl="0">
              <a:lnSpc>
                <a:spcPct val="150000"/>
              </a:lnSpc>
              <a:spcBef>
                <a:spcPts val="0"/>
              </a:spcBef>
              <a:spcAft>
                <a:spcPts val="0"/>
              </a:spcAft>
              <a:buNone/>
            </a:pPr>
            <a:r>
              <a:rPr lang="en">
                <a:latin typeface="Raleway"/>
                <a:ea typeface="Raleway"/>
                <a:cs typeface="Raleway"/>
                <a:sym typeface="Raleway"/>
              </a:rPr>
              <a:t>Dynamic</a:t>
            </a:r>
            <a:endParaRPr>
              <a:latin typeface="Raleway"/>
              <a:ea typeface="Raleway"/>
              <a:cs typeface="Raleway"/>
              <a:sym typeface="Raleway"/>
            </a:endParaRPr>
          </a:p>
          <a:p>
            <a:pPr indent="0" lvl="0" marL="0" rtl="0">
              <a:lnSpc>
                <a:spcPct val="150000"/>
              </a:lnSpc>
              <a:spcBef>
                <a:spcPts val="0"/>
              </a:spcBef>
              <a:spcAft>
                <a:spcPts val="0"/>
              </a:spcAft>
              <a:buNone/>
            </a:pPr>
            <a:r>
              <a:rPr lang="en">
                <a:latin typeface="Raleway"/>
                <a:ea typeface="Raleway"/>
                <a:cs typeface="Raleway"/>
                <a:sym typeface="Raleway"/>
              </a:rPr>
              <a:t>Individual</a:t>
            </a:r>
            <a:endParaRPr>
              <a:latin typeface="Raleway"/>
              <a:ea typeface="Raleway"/>
              <a:cs typeface="Raleway"/>
              <a:sym typeface="Raleway"/>
            </a:endParaRPr>
          </a:p>
          <a:p>
            <a:pPr indent="0" lvl="0" marL="0" rtl="0">
              <a:lnSpc>
                <a:spcPct val="150000"/>
              </a:lnSpc>
              <a:spcBef>
                <a:spcPts val="0"/>
              </a:spcBef>
              <a:spcAft>
                <a:spcPts val="0"/>
              </a:spcAft>
              <a:buNone/>
            </a:pPr>
            <a:r>
              <a:t/>
            </a:r>
            <a:endParaRPr>
              <a:latin typeface="Raleway"/>
              <a:ea typeface="Raleway"/>
              <a:cs typeface="Raleway"/>
              <a:sym typeface="Raleway"/>
            </a:endParaRPr>
          </a:p>
          <a:p>
            <a:pPr indent="0" lvl="0" marL="0">
              <a:spcBef>
                <a:spcPts val="0"/>
              </a:spcBef>
              <a:spcAft>
                <a:spcPts val="0"/>
              </a:spcAft>
              <a:buNone/>
            </a:pPr>
            <a:r>
              <a:t/>
            </a:r>
            <a:endParaRPr/>
          </a:p>
        </p:txBody>
      </p:sp>
      <p:sp>
        <p:nvSpPr>
          <p:cNvPr id="159" name="Shape 159"/>
          <p:cNvSpPr txBox="1"/>
          <p:nvPr/>
        </p:nvSpPr>
        <p:spPr>
          <a:xfrm>
            <a:off x="547900" y="2979250"/>
            <a:ext cx="8170800" cy="2084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100">
                <a:latin typeface="Raleway"/>
                <a:ea typeface="Raleway"/>
                <a:cs typeface="Raleway"/>
                <a:sym typeface="Raleway"/>
              </a:rPr>
              <a:t>With the reach of some of my articles, Google Engineers reached out to me to connect in Cambridge or Boston in person.</a:t>
            </a:r>
            <a:endParaRPr sz="1100">
              <a:latin typeface="Raleway"/>
              <a:ea typeface="Raleway"/>
              <a:cs typeface="Raleway"/>
              <a:sym typeface="Raleway"/>
            </a:endParaRPr>
          </a:p>
          <a:p>
            <a:pPr indent="0" lvl="0" marL="0" rtl="0">
              <a:lnSpc>
                <a:spcPct val="115000"/>
              </a:lnSpc>
              <a:spcBef>
                <a:spcPts val="0"/>
              </a:spcBef>
              <a:spcAft>
                <a:spcPts val="0"/>
              </a:spcAft>
              <a:buNone/>
            </a:pPr>
            <a:r>
              <a:t/>
            </a:r>
            <a:endParaRPr sz="1100">
              <a:latin typeface="Raleway"/>
              <a:ea typeface="Raleway"/>
              <a:cs typeface="Raleway"/>
              <a:sym typeface="Raleway"/>
            </a:endParaRPr>
          </a:p>
          <a:p>
            <a:pPr indent="0" lvl="0" marL="0" rtl="0">
              <a:lnSpc>
                <a:spcPct val="115000"/>
              </a:lnSpc>
              <a:spcBef>
                <a:spcPts val="0"/>
              </a:spcBef>
              <a:spcAft>
                <a:spcPts val="0"/>
              </a:spcAft>
              <a:buNone/>
            </a:pPr>
            <a:r>
              <a:rPr lang="en" sz="1100">
                <a:latin typeface="Raleway"/>
                <a:ea typeface="Raleway"/>
                <a:cs typeface="Raleway"/>
                <a:sym typeface="Raleway"/>
              </a:rPr>
              <a:t>I receive more invitations to events that are a bit more exclusive and invitation-only.</a:t>
            </a:r>
            <a:endParaRPr sz="1100">
              <a:latin typeface="Raleway"/>
              <a:ea typeface="Raleway"/>
              <a:cs typeface="Raleway"/>
              <a:sym typeface="Raleway"/>
            </a:endParaRPr>
          </a:p>
          <a:p>
            <a:pPr indent="0" lvl="0" marL="0" rtl="0">
              <a:lnSpc>
                <a:spcPct val="115000"/>
              </a:lnSpc>
              <a:spcBef>
                <a:spcPts val="0"/>
              </a:spcBef>
              <a:spcAft>
                <a:spcPts val="0"/>
              </a:spcAft>
              <a:buNone/>
            </a:pPr>
            <a:r>
              <a:t/>
            </a:r>
            <a:endParaRPr sz="1100">
              <a:latin typeface="Raleway"/>
              <a:ea typeface="Raleway"/>
              <a:cs typeface="Raleway"/>
              <a:sym typeface="Raleway"/>
            </a:endParaRPr>
          </a:p>
          <a:p>
            <a:pPr indent="0" lvl="0" marL="0" rtl="0">
              <a:lnSpc>
                <a:spcPct val="115000"/>
              </a:lnSpc>
              <a:spcBef>
                <a:spcPts val="0"/>
              </a:spcBef>
              <a:spcAft>
                <a:spcPts val="0"/>
              </a:spcAft>
              <a:buNone/>
            </a:pPr>
            <a:r>
              <a:rPr lang="en" sz="1100">
                <a:latin typeface="Raleway"/>
                <a:ea typeface="Raleway"/>
                <a:cs typeface="Raleway"/>
                <a:sym typeface="Raleway"/>
              </a:rPr>
              <a:t>I gave a lightning talk at Girl Develop It’s Anniversary Party on being a Python TA and my career thus far!</a:t>
            </a:r>
            <a:endParaRPr sz="1100">
              <a:latin typeface="Raleway"/>
              <a:ea typeface="Raleway"/>
              <a:cs typeface="Raleway"/>
              <a:sym typeface="Raleway"/>
            </a:endParaRPr>
          </a:p>
          <a:p>
            <a:pPr indent="0" lvl="0" marL="0" rtl="0">
              <a:lnSpc>
                <a:spcPct val="115000"/>
              </a:lnSpc>
              <a:spcBef>
                <a:spcPts val="0"/>
              </a:spcBef>
              <a:spcAft>
                <a:spcPts val="0"/>
              </a:spcAft>
              <a:buNone/>
            </a:pPr>
            <a:r>
              <a:t/>
            </a:r>
            <a:endParaRPr sz="1100">
              <a:latin typeface="Raleway"/>
              <a:ea typeface="Raleway"/>
              <a:cs typeface="Raleway"/>
              <a:sym typeface="Raleway"/>
            </a:endParaRPr>
          </a:p>
          <a:p>
            <a:pPr indent="0" lvl="0" marL="0" rtl="0">
              <a:lnSpc>
                <a:spcPct val="115000"/>
              </a:lnSpc>
              <a:spcBef>
                <a:spcPts val="0"/>
              </a:spcBef>
              <a:spcAft>
                <a:spcPts val="0"/>
              </a:spcAft>
              <a:buNone/>
            </a:pPr>
            <a:r>
              <a:rPr lang="en" sz="1100">
                <a:latin typeface="Raleway"/>
                <a:ea typeface="Raleway"/>
                <a:cs typeface="Raleway"/>
                <a:sym typeface="Raleway"/>
              </a:rPr>
              <a:t>I have sat on a tech panel for Black Girls Code talking to little girls about my experience as a Software Engineer. The other black women on the panel all went through MIT and Harvard programs.</a:t>
            </a:r>
            <a:endParaRPr sz="1100">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Exercise #1: Questions to Answer</a:t>
            </a:r>
            <a:endParaRPr/>
          </a:p>
        </p:txBody>
      </p:sp>
      <p:sp>
        <p:nvSpPr>
          <p:cNvPr id="165" name="Shape 16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Let’s begin brainstorming about what we want our own branding to look &amp; feel like...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Shape 170"/>
          <p:cNvSpPr txBox="1"/>
          <p:nvPr>
            <p:ph type="ctrTitle"/>
          </p:nvPr>
        </p:nvSpPr>
        <p:spPr>
          <a:xfrm>
            <a:off x="688375" y="1404650"/>
            <a:ext cx="7674900" cy="26637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t/>
            </a:r>
            <a:endParaRPr b="0" i="1" sz="1600">
              <a:solidFill>
                <a:srgbClr val="000000"/>
              </a:solidFill>
            </a:endParaRPr>
          </a:p>
          <a:p>
            <a:pPr indent="0" lvl="0" marL="0" rtl="0">
              <a:lnSpc>
                <a:spcPct val="115000"/>
              </a:lnSpc>
              <a:spcBef>
                <a:spcPts val="0"/>
              </a:spcBef>
              <a:spcAft>
                <a:spcPts val="0"/>
              </a:spcAft>
              <a:buNone/>
            </a:pPr>
            <a:r>
              <a:rPr b="0" i="1" lang="en" sz="1600">
                <a:solidFill>
                  <a:srgbClr val="000000"/>
                </a:solidFill>
              </a:rPr>
              <a:t>What do you want people to recognize you for? What do you want to be known for?</a:t>
            </a:r>
            <a:endParaRPr b="0" i="1" sz="1600">
              <a:solidFill>
                <a:srgbClr val="000000"/>
              </a:solidFill>
            </a:endParaRPr>
          </a:p>
          <a:p>
            <a:pPr indent="0" lvl="0" marL="0" rtl="0">
              <a:lnSpc>
                <a:spcPct val="115000"/>
              </a:lnSpc>
              <a:spcBef>
                <a:spcPts val="0"/>
              </a:spcBef>
              <a:spcAft>
                <a:spcPts val="0"/>
              </a:spcAft>
              <a:buNone/>
            </a:pPr>
            <a:r>
              <a:t/>
            </a:r>
            <a:endParaRPr b="0" i="1" sz="1600">
              <a:solidFill>
                <a:srgbClr val="000000"/>
              </a:solidFill>
            </a:endParaRPr>
          </a:p>
          <a:p>
            <a:pPr indent="0" lvl="0" marL="0" rtl="0">
              <a:lnSpc>
                <a:spcPct val="115000"/>
              </a:lnSpc>
              <a:spcBef>
                <a:spcPts val="0"/>
              </a:spcBef>
              <a:spcAft>
                <a:spcPts val="0"/>
              </a:spcAft>
              <a:buNone/>
            </a:pPr>
            <a:r>
              <a:rPr b="0" i="1" lang="en" sz="1600">
                <a:solidFill>
                  <a:srgbClr val="000000"/>
                </a:solidFill>
              </a:rPr>
              <a:t>(e.g. If someone has heard about you and they mention you at a networking event, what would you ideally want them to describe you as as it pertains the skills you're gaining now and the skills you hope to gain in the near future.)</a:t>
            </a:r>
            <a:endParaRPr b="0" i="1" sz="1600">
              <a:solidFill>
                <a:srgbClr val="000000"/>
              </a:solidFill>
            </a:endParaRPr>
          </a:p>
          <a:p>
            <a:pPr indent="0" lvl="0" marL="0" rtl="0">
              <a:lnSpc>
                <a:spcPct val="115000"/>
              </a:lnSpc>
              <a:spcBef>
                <a:spcPts val="0"/>
              </a:spcBef>
              <a:spcAft>
                <a:spcPts val="0"/>
              </a:spcAft>
              <a:buNone/>
            </a:pPr>
            <a:r>
              <a:t/>
            </a:r>
            <a:endParaRPr b="0" i="1" sz="1600">
              <a:solidFill>
                <a:srgbClr val="000000"/>
              </a:solidFill>
            </a:endParaRPr>
          </a:p>
          <a:p>
            <a:pPr indent="0" lvl="0" marL="0" rtl="0">
              <a:lnSpc>
                <a:spcPct val="115000"/>
              </a:lnSpc>
              <a:spcBef>
                <a:spcPts val="0"/>
              </a:spcBef>
              <a:spcAft>
                <a:spcPts val="0"/>
              </a:spcAft>
              <a:buNone/>
            </a:pPr>
            <a:r>
              <a:rPr b="0" i="1" lang="en" sz="1600">
                <a:solidFill>
                  <a:srgbClr val="000000"/>
                </a:solidFill>
              </a:rPr>
              <a:t>(E.g. Software Developer, Writer for Codeburst.io, active volunteer for GDI, etc.)</a:t>
            </a:r>
            <a:endParaRPr b="0" i="1" sz="1600">
              <a:solidFill>
                <a:srgbClr val="000000"/>
              </a:solidFill>
            </a:endParaRPr>
          </a:p>
          <a:p>
            <a:pPr indent="0" lvl="0" marL="0" rtl="0">
              <a:lnSpc>
                <a:spcPct val="115000"/>
              </a:lnSpc>
              <a:spcBef>
                <a:spcPts val="0"/>
              </a:spcBef>
              <a:spcAft>
                <a:spcPts val="0"/>
              </a:spcAft>
              <a:buNone/>
            </a:pPr>
            <a:r>
              <a:t/>
            </a:r>
            <a:endParaRPr b="0" i="1" sz="1600">
              <a:solidFill>
                <a:srgbClr val="000000"/>
              </a:solidFill>
            </a:endParaRPr>
          </a:p>
          <a:p>
            <a:pPr indent="0" lvl="0" marL="0" rtl="0">
              <a:lnSpc>
                <a:spcPct val="115000"/>
              </a:lnSpc>
              <a:spcBef>
                <a:spcPts val="0"/>
              </a:spcBef>
              <a:spcAft>
                <a:spcPts val="0"/>
              </a:spcAft>
              <a:buNone/>
            </a:pPr>
            <a:r>
              <a:rPr b="0" i="1" lang="en" sz="1600">
                <a:solidFill>
                  <a:srgbClr val="000000"/>
                </a:solidFill>
              </a:rPr>
              <a:t>Jot down phrases and titles that you feel resonate with you and your goals.</a:t>
            </a:r>
            <a:endParaRPr b="0" sz="1600">
              <a:solidFill>
                <a:schemeClr val="accent1"/>
              </a:solidFill>
            </a:endParaRPr>
          </a:p>
        </p:txBody>
      </p:sp>
      <p:sp>
        <p:nvSpPr>
          <p:cNvPr id="171" name="Shape 171"/>
          <p:cNvSpPr txBox="1"/>
          <p:nvPr/>
        </p:nvSpPr>
        <p:spPr>
          <a:xfrm>
            <a:off x="734675" y="1248125"/>
            <a:ext cx="6523800" cy="601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2400">
                <a:latin typeface="Raleway"/>
                <a:ea typeface="Raleway"/>
                <a:cs typeface="Raleway"/>
                <a:sym typeface="Raleway"/>
              </a:rPr>
              <a:t>Question #1</a:t>
            </a:r>
            <a:endParaRPr b="1" sz="2400">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 #2</a:t>
            </a:r>
            <a:endParaRPr/>
          </a:p>
        </p:txBody>
      </p:sp>
      <p:sp>
        <p:nvSpPr>
          <p:cNvPr id="177" name="Shape 177"/>
          <p:cNvSpPr txBox="1"/>
          <p:nvPr>
            <p:ph idx="1" type="body"/>
          </p:nvPr>
        </p:nvSpPr>
        <p:spPr>
          <a:xfrm>
            <a:off x="729450" y="2078875"/>
            <a:ext cx="7688700" cy="2772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800">
                <a:solidFill>
                  <a:srgbClr val="000000"/>
                </a:solidFill>
                <a:latin typeface="Raleway"/>
                <a:ea typeface="Raleway"/>
                <a:cs typeface="Raleway"/>
                <a:sym typeface="Raleway"/>
              </a:rPr>
              <a:t>What platforms would you like to utilize often in order to promote yourself? </a:t>
            </a:r>
            <a:r>
              <a:rPr i="1" lang="en" sz="1800">
                <a:solidFill>
                  <a:srgbClr val="000000"/>
                </a:solidFill>
                <a:latin typeface="Raleway"/>
                <a:ea typeface="Raleway"/>
                <a:cs typeface="Raleway"/>
                <a:sym typeface="Raleway"/>
              </a:rPr>
              <a:t>What platforms would you like to be able to leverage in order to facilitate your personal brand building? </a:t>
            </a:r>
            <a:endParaRPr i="1" sz="1800">
              <a:solidFill>
                <a:srgbClr val="000000"/>
              </a:solidFill>
              <a:latin typeface="Raleway"/>
              <a:ea typeface="Raleway"/>
              <a:cs typeface="Raleway"/>
              <a:sym typeface="Raleway"/>
            </a:endParaRPr>
          </a:p>
          <a:p>
            <a:pPr indent="0" lvl="0" marL="0" rtl="0">
              <a:spcBef>
                <a:spcPts val="0"/>
              </a:spcBef>
              <a:spcAft>
                <a:spcPts val="0"/>
              </a:spcAft>
              <a:buNone/>
            </a:pPr>
            <a:r>
              <a:t/>
            </a:r>
            <a:endParaRPr i="1" sz="1800">
              <a:solidFill>
                <a:srgbClr val="000000"/>
              </a:solidFill>
              <a:latin typeface="Raleway"/>
              <a:ea typeface="Raleway"/>
              <a:cs typeface="Raleway"/>
              <a:sym typeface="Raleway"/>
            </a:endParaRPr>
          </a:p>
          <a:p>
            <a:pPr indent="0" lvl="0" marL="0" rtl="0">
              <a:spcBef>
                <a:spcPts val="0"/>
              </a:spcBef>
              <a:spcAft>
                <a:spcPts val="0"/>
              </a:spcAft>
              <a:buNone/>
            </a:pPr>
            <a:r>
              <a:rPr i="1" lang="en" sz="1800">
                <a:solidFill>
                  <a:srgbClr val="000000"/>
                </a:solidFill>
                <a:latin typeface="Raleway"/>
                <a:ea typeface="Raleway"/>
                <a:cs typeface="Raleway"/>
                <a:sym typeface="Raleway"/>
              </a:rPr>
              <a:t>List them.</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 #3</a:t>
            </a:r>
            <a:endParaRPr/>
          </a:p>
        </p:txBody>
      </p:sp>
      <p:sp>
        <p:nvSpPr>
          <p:cNvPr id="183" name="Shape 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sz="1800">
                <a:solidFill>
                  <a:srgbClr val="000000"/>
                </a:solidFill>
                <a:latin typeface="Raleway"/>
                <a:ea typeface="Raleway"/>
                <a:cs typeface="Raleway"/>
                <a:sym typeface="Raleway"/>
              </a:rPr>
              <a:t>How often do you want to contribute to building your personal brand? Begin writing down your estimations.</a:t>
            </a:r>
            <a:endParaRPr i="1" sz="1800">
              <a:solidFill>
                <a:srgbClr val="000000"/>
              </a:solidFill>
              <a:latin typeface="Raleway"/>
              <a:ea typeface="Raleway"/>
              <a:cs typeface="Raleway"/>
              <a:sym typeface="Raleway"/>
            </a:endParaRPr>
          </a:p>
          <a:p>
            <a:pPr indent="0" lvl="0" marL="0" rtl="0">
              <a:spcBef>
                <a:spcPts val="0"/>
              </a:spcBef>
              <a:spcAft>
                <a:spcPts val="0"/>
              </a:spcAft>
              <a:buNone/>
            </a:pPr>
            <a:r>
              <a:t/>
            </a:r>
            <a:endParaRPr i="1" sz="1400">
              <a:solidFill>
                <a:srgbClr val="000000"/>
              </a:solidFill>
              <a:latin typeface="Raleway"/>
              <a:ea typeface="Raleway"/>
              <a:cs typeface="Raleway"/>
              <a:sym typeface="Raleway"/>
            </a:endParaRPr>
          </a:p>
          <a:p>
            <a:pPr indent="0" lvl="0" marL="0" rtl="0">
              <a:spcBef>
                <a:spcPts val="0"/>
              </a:spcBef>
              <a:spcAft>
                <a:spcPts val="0"/>
              </a:spcAft>
              <a:buNone/>
            </a:pPr>
            <a:r>
              <a:rPr i="1" lang="en" sz="1400">
                <a:solidFill>
                  <a:srgbClr val="000000"/>
                </a:solidFill>
                <a:latin typeface="Raleway"/>
                <a:ea typeface="Raleway"/>
                <a:cs typeface="Raleway"/>
                <a:sym typeface="Raleway"/>
              </a:rPr>
              <a:t>E.g. “I want to commit to tweeting once a day.”</a:t>
            </a:r>
            <a:endParaRPr i="1" sz="1400">
              <a:solidFill>
                <a:srgbClr val="000000"/>
              </a:solidFill>
              <a:latin typeface="Raleway"/>
              <a:ea typeface="Raleway"/>
              <a:cs typeface="Raleway"/>
              <a:sym typeface="Raleway"/>
            </a:endParaRPr>
          </a:p>
          <a:p>
            <a:pPr indent="0" lvl="0" marL="0" rtl="0">
              <a:spcBef>
                <a:spcPts val="0"/>
              </a:spcBef>
              <a:spcAft>
                <a:spcPts val="0"/>
              </a:spcAft>
              <a:buNone/>
            </a:pPr>
            <a:r>
              <a:rPr i="1" lang="en" sz="1400">
                <a:solidFill>
                  <a:srgbClr val="000000"/>
                </a:solidFill>
                <a:latin typeface="Raleway"/>
                <a:ea typeface="Raleway"/>
                <a:cs typeface="Raleway"/>
                <a:sym typeface="Raleway"/>
              </a:rPr>
              <a:t>E.g. “I want to post an article once a month.”</a:t>
            </a:r>
            <a:endParaRPr i="1" sz="1400">
              <a:solidFill>
                <a:srgbClr val="000000"/>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Shape 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3000">
                <a:solidFill>
                  <a:srgbClr val="000000"/>
                </a:solidFill>
              </a:rPr>
              <a:t>Exercise #2: Let’s Begin Building Our Personal Brands</a:t>
            </a:r>
            <a:endParaRPr sz="3000"/>
          </a:p>
        </p:txBody>
      </p:sp>
      <p:pic>
        <p:nvPicPr>
          <p:cNvPr id="189" name="Shape 189"/>
          <p:cNvPicPr preferRelativeResize="0"/>
          <p:nvPr/>
        </p:nvPicPr>
        <p:blipFill>
          <a:blip r:embed="rId3">
            <a:alphaModFix/>
          </a:blip>
          <a:stretch>
            <a:fillRect/>
          </a:stretch>
        </p:blipFill>
        <p:spPr>
          <a:xfrm>
            <a:off x="335709" y="3169738"/>
            <a:ext cx="1496651" cy="1496651"/>
          </a:xfrm>
          <a:prstGeom prst="rect">
            <a:avLst/>
          </a:prstGeom>
          <a:noFill/>
          <a:ln>
            <a:noFill/>
          </a:ln>
        </p:spPr>
      </p:pic>
      <p:pic>
        <p:nvPicPr>
          <p:cNvPr id="190" name="Shape 190"/>
          <p:cNvPicPr preferRelativeResize="0"/>
          <p:nvPr/>
        </p:nvPicPr>
        <p:blipFill>
          <a:blip r:embed="rId4">
            <a:alphaModFix/>
          </a:blip>
          <a:stretch>
            <a:fillRect/>
          </a:stretch>
        </p:blipFill>
        <p:spPr>
          <a:xfrm>
            <a:off x="2194750" y="3148035"/>
            <a:ext cx="1540076" cy="1540076"/>
          </a:xfrm>
          <a:prstGeom prst="rect">
            <a:avLst/>
          </a:prstGeom>
          <a:noFill/>
          <a:ln>
            <a:noFill/>
          </a:ln>
        </p:spPr>
      </p:pic>
      <p:pic>
        <p:nvPicPr>
          <p:cNvPr id="191" name="Shape 191"/>
          <p:cNvPicPr preferRelativeResize="0"/>
          <p:nvPr/>
        </p:nvPicPr>
        <p:blipFill>
          <a:blip r:embed="rId5">
            <a:alphaModFix/>
          </a:blip>
          <a:stretch>
            <a:fillRect/>
          </a:stretch>
        </p:blipFill>
        <p:spPr>
          <a:xfrm>
            <a:off x="3789350" y="3087701"/>
            <a:ext cx="2800900" cy="1660750"/>
          </a:xfrm>
          <a:prstGeom prst="rect">
            <a:avLst/>
          </a:prstGeom>
          <a:noFill/>
          <a:ln>
            <a:noFill/>
          </a:ln>
        </p:spPr>
      </p:pic>
      <p:pic>
        <p:nvPicPr>
          <p:cNvPr id="192" name="Shape 192"/>
          <p:cNvPicPr preferRelativeResize="0"/>
          <p:nvPr/>
        </p:nvPicPr>
        <p:blipFill>
          <a:blip r:embed="rId6">
            <a:alphaModFix/>
          </a:blip>
          <a:stretch>
            <a:fillRect/>
          </a:stretch>
        </p:blipFill>
        <p:spPr>
          <a:xfrm>
            <a:off x="6644785" y="3066975"/>
            <a:ext cx="2047800" cy="1702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5992725" y="1318650"/>
            <a:ext cx="2425500" cy="535200"/>
          </a:xfrm>
          <a:prstGeom prst="rect">
            <a:avLst/>
          </a:prstGeom>
        </p:spPr>
        <p:txBody>
          <a:bodyPr anchorCtr="0" anchor="t" bIns="91425" lIns="91425" spcFirstLastPara="1" rIns="91425" wrap="square" tIns="91425">
            <a:noAutofit/>
          </a:bodyPr>
          <a:lstStyle/>
          <a:p>
            <a:pPr indent="0" lvl="0" marL="0" algn="r">
              <a:spcBef>
                <a:spcPts val="0"/>
              </a:spcBef>
              <a:spcAft>
                <a:spcPts val="0"/>
              </a:spcAft>
              <a:buNone/>
            </a:pPr>
            <a:r>
              <a:rPr lang="en" sz="3000"/>
              <a:t>LinkedIn</a:t>
            </a:r>
            <a:endParaRPr sz="3000"/>
          </a:p>
        </p:txBody>
      </p:sp>
      <p:sp>
        <p:nvSpPr>
          <p:cNvPr id="198" name="Shape 198"/>
          <p:cNvSpPr txBox="1"/>
          <p:nvPr>
            <p:ph idx="1" type="body"/>
          </p:nvPr>
        </p:nvSpPr>
        <p:spPr>
          <a:xfrm>
            <a:off x="5713050" y="2264775"/>
            <a:ext cx="3236100" cy="2683500"/>
          </a:xfrm>
          <a:prstGeom prst="rect">
            <a:avLst/>
          </a:prstGeom>
        </p:spPr>
        <p:txBody>
          <a:bodyPr anchorCtr="0" anchor="t" bIns="91425" lIns="91425" spcFirstLastPara="1" rIns="91425" wrap="square" tIns="91425">
            <a:noAutofit/>
          </a:bodyPr>
          <a:lstStyle/>
          <a:p>
            <a:pPr indent="-317500" lvl="0" marL="457200"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Set up an inviting profile picture!</a:t>
            </a:r>
            <a:endParaRPr sz="1400">
              <a:solidFill>
                <a:srgbClr val="000000"/>
              </a:solidFill>
              <a:latin typeface="Raleway"/>
              <a:ea typeface="Raleway"/>
              <a:cs typeface="Raleway"/>
              <a:sym typeface="Raleway"/>
            </a:endParaRPr>
          </a:p>
          <a:p>
            <a:pPr indent="-317500" lvl="0" marL="457200"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When making connections, </a:t>
            </a:r>
            <a:r>
              <a:rPr b="1" lang="en" sz="1400">
                <a:solidFill>
                  <a:srgbClr val="000000"/>
                </a:solidFill>
                <a:latin typeface="Raleway"/>
                <a:ea typeface="Raleway"/>
                <a:cs typeface="Raleway"/>
                <a:sym typeface="Raleway"/>
              </a:rPr>
              <a:t>personalize</a:t>
            </a:r>
            <a:r>
              <a:rPr lang="en" sz="1400">
                <a:solidFill>
                  <a:srgbClr val="000000"/>
                </a:solidFill>
                <a:latin typeface="Raleway"/>
                <a:ea typeface="Raleway"/>
                <a:cs typeface="Raleway"/>
                <a:sym typeface="Raleway"/>
              </a:rPr>
              <a:t> your Linkedin requests with a note!</a:t>
            </a:r>
            <a:endParaRPr sz="1400">
              <a:solidFill>
                <a:srgbClr val="000000"/>
              </a:solidFill>
              <a:latin typeface="Raleway"/>
              <a:ea typeface="Raleway"/>
              <a:cs typeface="Raleway"/>
              <a:sym typeface="Raleway"/>
            </a:endParaRPr>
          </a:p>
          <a:p>
            <a:pPr indent="-317500" lvl="0" marL="457200"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Spend time creating a </a:t>
            </a:r>
            <a:r>
              <a:rPr b="1" lang="en" sz="1400">
                <a:solidFill>
                  <a:srgbClr val="000000"/>
                </a:solidFill>
                <a:latin typeface="Raleway"/>
                <a:ea typeface="Raleway"/>
                <a:cs typeface="Raleway"/>
                <a:sym typeface="Raleway"/>
              </a:rPr>
              <a:t>summary/bio</a:t>
            </a:r>
            <a:r>
              <a:rPr lang="en" sz="1400">
                <a:solidFill>
                  <a:srgbClr val="000000"/>
                </a:solidFill>
                <a:latin typeface="Raleway"/>
                <a:ea typeface="Raleway"/>
                <a:cs typeface="Raleway"/>
                <a:sym typeface="Raleway"/>
              </a:rPr>
              <a:t> that matches your current state of employment and your interests both in and outside of work!</a:t>
            </a:r>
            <a:endParaRPr sz="1400">
              <a:solidFill>
                <a:srgbClr val="000000"/>
              </a:solidFill>
              <a:latin typeface="Raleway"/>
              <a:ea typeface="Raleway"/>
              <a:cs typeface="Raleway"/>
              <a:sym typeface="Raleway"/>
            </a:endParaRPr>
          </a:p>
          <a:p>
            <a:pPr indent="-317500" lvl="0" marL="457200" rtl="0">
              <a:lnSpc>
                <a:spcPct val="100000"/>
              </a:lnSpc>
              <a:spcBef>
                <a:spcPts val="0"/>
              </a:spcBef>
              <a:spcAft>
                <a:spcPts val="0"/>
              </a:spcAft>
              <a:buClr>
                <a:srgbClr val="000000"/>
              </a:buClr>
              <a:buSzPts val="1400"/>
              <a:buFont typeface="Raleway"/>
              <a:buChar char="-"/>
            </a:pPr>
            <a:r>
              <a:rPr lang="en" sz="1400">
                <a:solidFill>
                  <a:srgbClr val="000000"/>
                </a:solidFill>
                <a:latin typeface="Raleway"/>
                <a:ea typeface="Raleway"/>
                <a:cs typeface="Raleway"/>
                <a:sym typeface="Raleway"/>
              </a:rPr>
              <a:t>Make your </a:t>
            </a:r>
            <a:r>
              <a:rPr b="1" lang="en" sz="1400">
                <a:solidFill>
                  <a:srgbClr val="000000"/>
                </a:solidFill>
                <a:latin typeface="Raleway"/>
                <a:ea typeface="Raleway"/>
                <a:cs typeface="Raleway"/>
                <a:sym typeface="Raleway"/>
              </a:rPr>
              <a:t>headline</a:t>
            </a:r>
            <a:r>
              <a:rPr lang="en" sz="1400">
                <a:solidFill>
                  <a:srgbClr val="000000"/>
                </a:solidFill>
                <a:latin typeface="Raleway"/>
                <a:ea typeface="Raleway"/>
                <a:cs typeface="Raleway"/>
                <a:sym typeface="Raleway"/>
              </a:rPr>
              <a:t> stand out!</a:t>
            </a:r>
            <a:endParaRPr sz="1400">
              <a:solidFill>
                <a:srgbClr val="000000"/>
              </a:solidFill>
              <a:latin typeface="Raleway"/>
              <a:ea typeface="Raleway"/>
              <a:cs typeface="Raleway"/>
              <a:sym typeface="Raleway"/>
            </a:endParaRPr>
          </a:p>
        </p:txBody>
      </p:sp>
      <p:pic>
        <p:nvPicPr>
          <p:cNvPr id="199" name="Shape 199"/>
          <p:cNvPicPr preferRelativeResize="0"/>
          <p:nvPr/>
        </p:nvPicPr>
        <p:blipFill>
          <a:blip r:embed="rId3">
            <a:alphaModFix/>
          </a:blip>
          <a:stretch>
            <a:fillRect/>
          </a:stretch>
        </p:blipFill>
        <p:spPr>
          <a:xfrm>
            <a:off x="285175" y="628475"/>
            <a:ext cx="5319600" cy="43197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Twitter</a:t>
            </a:r>
            <a:endParaRPr/>
          </a:p>
        </p:txBody>
      </p:sp>
      <p:sp>
        <p:nvSpPr>
          <p:cNvPr id="205" name="Shape 205"/>
          <p:cNvSpPr txBox="1"/>
          <p:nvPr>
            <p:ph idx="1" type="body"/>
          </p:nvPr>
        </p:nvSpPr>
        <p:spPr>
          <a:xfrm>
            <a:off x="463900" y="2078875"/>
            <a:ext cx="3599100" cy="2718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000000"/>
                </a:solidFill>
                <a:latin typeface="Raleway"/>
                <a:ea typeface="Raleway"/>
                <a:cs typeface="Raleway"/>
                <a:sym typeface="Raleway"/>
              </a:rPr>
              <a:t>If you’d like to utilize this platform, </a:t>
            </a:r>
            <a:r>
              <a:rPr b="1" lang="en" sz="1400">
                <a:solidFill>
                  <a:srgbClr val="000000"/>
                </a:solidFill>
                <a:latin typeface="Raleway"/>
                <a:ea typeface="Raleway"/>
                <a:cs typeface="Raleway"/>
                <a:sym typeface="Raleway"/>
              </a:rPr>
              <a:t>m</a:t>
            </a:r>
            <a:r>
              <a:rPr b="1" lang="en" sz="1400">
                <a:solidFill>
                  <a:srgbClr val="000000"/>
                </a:solidFill>
                <a:latin typeface="Raleway"/>
                <a:ea typeface="Raleway"/>
                <a:cs typeface="Raleway"/>
                <a:sym typeface="Raleway"/>
              </a:rPr>
              <a:t>ake sure you have a profile picture up</a:t>
            </a:r>
            <a:endParaRPr b="1"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lang="en" sz="1400">
                <a:solidFill>
                  <a:srgbClr val="000000"/>
                </a:solidFill>
                <a:latin typeface="Raleway"/>
                <a:ea typeface="Raleway"/>
                <a:cs typeface="Raleway"/>
                <a:sym typeface="Raleway"/>
              </a:rPr>
              <a:t>Begin following people and topics you resonate with, </a:t>
            </a:r>
            <a:r>
              <a:rPr b="1" lang="en" sz="1400">
                <a:solidFill>
                  <a:srgbClr val="000000"/>
                </a:solidFill>
                <a:latin typeface="Raleway"/>
                <a:ea typeface="Raleway"/>
                <a:cs typeface="Raleway"/>
                <a:sym typeface="Raleway"/>
              </a:rPr>
              <a:t>even if it’s beyond coding</a:t>
            </a:r>
            <a:endParaRPr b="1"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lang="en" sz="1400">
                <a:solidFill>
                  <a:srgbClr val="000000"/>
                </a:solidFill>
                <a:latin typeface="Raleway"/>
                <a:ea typeface="Raleway"/>
                <a:cs typeface="Raleway"/>
                <a:sym typeface="Raleway"/>
              </a:rPr>
              <a:t>Write a </a:t>
            </a:r>
            <a:r>
              <a:rPr b="1" lang="en" sz="1400">
                <a:solidFill>
                  <a:srgbClr val="000000"/>
                </a:solidFill>
                <a:latin typeface="Raleway"/>
                <a:ea typeface="Raleway"/>
                <a:cs typeface="Raleway"/>
                <a:sym typeface="Raleway"/>
              </a:rPr>
              <a:t>bio</a:t>
            </a:r>
            <a:r>
              <a:rPr lang="en" sz="1400">
                <a:solidFill>
                  <a:srgbClr val="000000"/>
                </a:solidFill>
                <a:latin typeface="Raleway"/>
                <a:ea typeface="Raleway"/>
                <a:cs typeface="Raleway"/>
                <a:sym typeface="Raleway"/>
              </a:rPr>
              <a:t> that’s true to </a:t>
            </a:r>
            <a:r>
              <a:rPr b="1" lang="en" sz="1400">
                <a:solidFill>
                  <a:srgbClr val="000000"/>
                </a:solidFill>
                <a:latin typeface="Raleway"/>
                <a:ea typeface="Raleway"/>
                <a:cs typeface="Raleway"/>
                <a:sym typeface="Raleway"/>
              </a:rPr>
              <a:t>YOU</a:t>
            </a:r>
            <a:r>
              <a:rPr lang="en" sz="1400">
                <a:solidFill>
                  <a:srgbClr val="000000"/>
                </a:solidFill>
                <a:latin typeface="Raleway"/>
                <a:ea typeface="Raleway"/>
                <a:cs typeface="Raleway"/>
                <a:sym typeface="Raleway"/>
              </a:rPr>
              <a:t>. Your Twitter is about showing your personality and interests, what you advocate for, etc.</a:t>
            </a:r>
            <a:endParaRPr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b="1" lang="en" sz="1400">
                <a:solidFill>
                  <a:srgbClr val="000000"/>
                </a:solidFill>
                <a:latin typeface="Raleway"/>
                <a:ea typeface="Raleway"/>
                <a:cs typeface="Raleway"/>
                <a:sym typeface="Raleway"/>
              </a:rPr>
              <a:t>Add a link to your profile that you’d want people looking at!</a:t>
            </a:r>
            <a:endParaRPr b="1" sz="1400">
              <a:solidFill>
                <a:srgbClr val="000000"/>
              </a:solidFill>
              <a:latin typeface="Raleway"/>
              <a:ea typeface="Raleway"/>
              <a:cs typeface="Raleway"/>
              <a:sym typeface="Raleway"/>
            </a:endParaRPr>
          </a:p>
        </p:txBody>
      </p:sp>
      <p:pic>
        <p:nvPicPr>
          <p:cNvPr id="206" name="Shape 206"/>
          <p:cNvPicPr preferRelativeResize="0"/>
          <p:nvPr/>
        </p:nvPicPr>
        <p:blipFill>
          <a:blip r:embed="rId3">
            <a:alphaModFix/>
          </a:blip>
          <a:stretch>
            <a:fillRect/>
          </a:stretch>
        </p:blipFill>
        <p:spPr>
          <a:xfrm>
            <a:off x="4381675" y="1112200"/>
            <a:ext cx="4457726" cy="3729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729450" y="1318650"/>
            <a:ext cx="37695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Medium</a:t>
            </a:r>
            <a:endParaRPr/>
          </a:p>
        </p:txBody>
      </p:sp>
      <p:sp>
        <p:nvSpPr>
          <p:cNvPr id="212" name="Shape 212"/>
          <p:cNvSpPr txBox="1"/>
          <p:nvPr>
            <p:ph idx="1" type="body"/>
          </p:nvPr>
        </p:nvSpPr>
        <p:spPr>
          <a:xfrm>
            <a:off x="729450" y="1946075"/>
            <a:ext cx="3174300" cy="22611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rgbClr val="000000"/>
                </a:solidFill>
                <a:latin typeface="Raleway"/>
                <a:ea typeface="Raleway"/>
                <a:cs typeface="Raleway"/>
                <a:sym typeface="Raleway"/>
              </a:rPr>
              <a:t>If you’d like to start writing about things that really interest you, set up a Medium account if you don’t already have one.</a:t>
            </a:r>
            <a:endParaRPr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lang="en" sz="1800">
                <a:solidFill>
                  <a:srgbClr val="000000"/>
                </a:solidFill>
                <a:latin typeface="Raleway"/>
                <a:ea typeface="Raleway"/>
                <a:cs typeface="Raleway"/>
                <a:sym typeface="Raleway"/>
              </a:rPr>
              <a:t>Set up a nice profile picture, follow others, create a bio similar to the bio’s on the other platforms.</a:t>
            </a:r>
            <a:endParaRPr sz="1800">
              <a:solidFill>
                <a:srgbClr val="000000"/>
              </a:solidFill>
              <a:latin typeface="Raleway"/>
              <a:ea typeface="Raleway"/>
              <a:cs typeface="Raleway"/>
              <a:sym typeface="Raleway"/>
            </a:endParaRPr>
          </a:p>
        </p:txBody>
      </p:sp>
      <p:pic>
        <p:nvPicPr>
          <p:cNvPr id="213" name="Shape 213"/>
          <p:cNvPicPr preferRelativeResize="0"/>
          <p:nvPr/>
        </p:nvPicPr>
        <p:blipFill rotWithShape="1">
          <a:blip r:embed="rId3">
            <a:alphaModFix/>
          </a:blip>
          <a:srcRect b="1234" l="0" r="0" t="0"/>
          <a:stretch/>
        </p:blipFill>
        <p:spPr>
          <a:xfrm>
            <a:off x="4498825" y="699075"/>
            <a:ext cx="3919325" cy="4293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is Personal Branding About?</a:t>
            </a:r>
            <a:endParaRPr/>
          </a:p>
        </p:txBody>
      </p:sp>
      <p:sp>
        <p:nvSpPr>
          <p:cNvPr id="97" name="Shape 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rgbClr val="000000"/>
                </a:solidFill>
                <a:latin typeface="Montserrat"/>
                <a:ea typeface="Montserrat"/>
                <a:cs typeface="Montserrat"/>
                <a:sym typeface="Montserrat"/>
              </a:rPr>
              <a:t>How</a:t>
            </a:r>
            <a:r>
              <a:rPr lang="en" sz="1800">
                <a:solidFill>
                  <a:srgbClr val="000000"/>
                </a:solidFill>
                <a:latin typeface="Montserrat"/>
                <a:ea typeface="Montserrat"/>
                <a:cs typeface="Montserrat"/>
                <a:sym typeface="Montserrat"/>
              </a:rPr>
              <a:t> do you want others to see you with your online presence?</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b="1" lang="en" sz="1800">
                <a:solidFill>
                  <a:srgbClr val="000000"/>
                </a:solidFill>
                <a:latin typeface="Montserrat"/>
                <a:ea typeface="Montserrat"/>
                <a:cs typeface="Montserrat"/>
                <a:sym typeface="Montserrat"/>
              </a:rPr>
              <a:t>How</a:t>
            </a:r>
            <a:r>
              <a:rPr lang="en" sz="1800">
                <a:solidFill>
                  <a:srgbClr val="000000"/>
                </a:solidFill>
                <a:latin typeface="Montserrat"/>
                <a:ea typeface="Montserrat"/>
                <a:cs typeface="Montserrat"/>
                <a:sym typeface="Montserrat"/>
              </a:rPr>
              <a:t> can you begin getting yourself out there and increasing your online presence?</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What </a:t>
            </a:r>
            <a:r>
              <a:rPr b="1" lang="en" sz="1800">
                <a:solidFill>
                  <a:srgbClr val="000000"/>
                </a:solidFill>
                <a:latin typeface="Montserrat"/>
                <a:ea typeface="Montserrat"/>
                <a:cs typeface="Montserrat"/>
                <a:sym typeface="Montserrat"/>
              </a:rPr>
              <a:t>platforms</a:t>
            </a:r>
            <a:r>
              <a:rPr lang="en" sz="1800">
                <a:solidFill>
                  <a:srgbClr val="000000"/>
                </a:solidFill>
                <a:latin typeface="Montserrat"/>
                <a:ea typeface="Montserrat"/>
                <a:cs typeface="Montserrat"/>
                <a:sym typeface="Montserrat"/>
              </a:rPr>
              <a:t> should you possibly utilize to increase your online presence and develop a personal brand?</a:t>
            </a:r>
            <a:endParaRPr sz="18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4939375" y="1230125"/>
            <a:ext cx="23370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200"/>
              <a:t>Github</a:t>
            </a:r>
            <a:endParaRPr sz="3200"/>
          </a:p>
        </p:txBody>
      </p:sp>
      <p:pic>
        <p:nvPicPr>
          <p:cNvPr id="219" name="Shape 219"/>
          <p:cNvPicPr preferRelativeResize="0"/>
          <p:nvPr/>
        </p:nvPicPr>
        <p:blipFill>
          <a:blip r:embed="rId3">
            <a:alphaModFix/>
          </a:blip>
          <a:stretch>
            <a:fillRect/>
          </a:stretch>
        </p:blipFill>
        <p:spPr>
          <a:xfrm>
            <a:off x="258625" y="1386625"/>
            <a:ext cx="3919475" cy="3491451"/>
          </a:xfrm>
          <a:prstGeom prst="rect">
            <a:avLst/>
          </a:prstGeom>
          <a:noFill/>
          <a:ln>
            <a:noFill/>
          </a:ln>
        </p:spPr>
      </p:pic>
      <p:sp>
        <p:nvSpPr>
          <p:cNvPr id="220" name="Shape 220"/>
          <p:cNvSpPr txBox="1"/>
          <p:nvPr/>
        </p:nvSpPr>
        <p:spPr>
          <a:xfrm>
            <a:off x="4735775" y="2018700"/>
            <a:ext cx="3585000" cy="31248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SzPts val="1600"/>
              <a:buFont typeface="Raleway"/>
              <a:buChar char="-"/>
            </a:pPr>
            <a:r>
              <a:rPr lang="en" sz="1600">
                <a:latin typeface="Raleway"/>
                <a:ea typeface="Raleway"/>
                <a:cs typeface="Raleway"/>
                <a:sym typeface="Raleway"/>
              </a:rPr>
              <a:t>Write a bio that reflects who you are!</a:t>
            </a:r>
            <a:endParaRPr sz="1600">
              <a:latin typeface="Raleway"/>
              <a:ea typeface="Raleway"/>
              <a:cs typeface="Raleway"/>
              <a:sym typeface="Raleway"/>
            </a:endParaRPr>
          </a:p>
          <a:p>
            <a:pPr indent="0" lvl="0" marL="0">
              <a:spcBef>
                <a:spcPts val="0"/>
              </a:spcBef>
              <a:spcAft>
                <a:spcPts val="0"/>
              </a:spcAft>
              <a:buNone/>
            </a:pPr>
            <a:r>
              <a:t/>
            </a:r>
            <a:endParaRPr sz="1600">
              <a:latin typeface="Raleway"/>
              <a:ea typeface="Raleway"/>
              <a:cs typeface="Raleway"/>
              <a:sym typeface="Raleway"/>
            </a:endParaRPr>
          </a:p>
          <a:p>
            <a:pPr indent="-330200" lvl="0" marL="457200">
              <a:spcBef>
                <a:spcPts val="0"/>
              </a:spcBef>
              <a:spcAft>
                <a:spcPts val="0"/>
              </a:spcAft>
              <a:buSzPts val="1600"/>
              <a:buFont typeface="Raleway"/>
              <a:buChar char="-"/>
            </a:pPr>
            <a:r>
              <a:rPr lang="en" sz="1600">
                <a:latin typeface="Raleway"/>
                <a:ea typeface="Raleway"/>
                <a:cs typeface="Raleway"/>
                <a:sym typeface="Raleway"/>
              </a:rPr>
              <a:t>Add a link that you’d want others to take a look at when they click on your profile.</a:t>
            </a:r>
            <a:endParaRPr sz="1600">
              <a:latin typeface="Raleway"/>
              <a:ea typeface="Raleway"/>
              <a:cs typeface="Raleway"/>
              <a:sym typeface="Raleway"/>
            </a:endParaRPr>
          </a:p>
          <a:p>
            <a:pPr indent="0" lvl="0" marL="0">
              <a:spcBef>
                <a:spcPts val="0"/>
              </a:spcBef>
              <a:spcAft>
                <a:spcPts val="0"/>
              </a:spcAft>
              <a:buNone/>
            </a:pPr>
            <a:r>
              <a:t/>
            </a:r>
            <a:endParaRPr sz="1600">
              <a:latin typeface="Raleway"/>
              <a:ea typeface="Raleway"/>
              <a:cs typeface="Raleway"/>
              <a:sym typeface="Raleway"/>
            </a:endParaRPr>
          </a:p>
          <a:p>
            <a:pPr indent="-330200" lvl="0" marL="457200">
              <a:spcBef>
                <a:spcPts val="0"/>
              </a:spcBef>
              <a:spcAft>
                <a:spcPts val="0"/>
              </a:spcAft>
              <a:buSzPts val="1600"/>
              <a:buFont typeface="Raleway"/>
              <a:buChar char="-"/>
            </a:pPr>
            <a:r>
              <a:rPr lang="en" sz="1600">
                <a:latin typeface="Raleway"/>
                <a:ea typeface="Raleway"/>
                <a:cs typeface="Raleway"/>
                <a:sym typeface="Raleway"/>
              </a:rPr>
              <a:t>Add an inviting photo to your profile</a:t>
            </a:r>
            <a:endParaRPr sz="1600">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Shape 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Connect all of Your Accounts to Strengthen Your Overall Presence!</a:t>
            </a:r>
            <a:endParaRPr/>
          </a:p>
        </p:txBody>
      </p:sp>
      <p:sp>
        <p:nvSpPr>
          <p:cNvPr id="226" name="Shape 226"/>
          <p:cNvSpPr txBox="1"/>
          <p:nvPr>
            <p:ph idx="1" type="body"/>
          </p:nvPr>
        </p:nvSpPr>
        <p:spPr>
          <a:xfrm>
            <a:off x="729450" y="2247075"/>
            <a:ext cx="7688700" cy="2683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800">
                <a:solidFill>
                  <a:srgbClr val="000000"/>
                </a:solidFill>
                <a:latin typeface="Raleway"/>
                <a:ea typeface="Raleway"/>
                <a:cs typeface="Raleway"/>
                <a:sym typeface="Raleway"/>
              </a:rPr>
              <a:t>For the link on Twitter, that URL should connect to something else you do or another social media networking site you’re on!</a:t>
            </a:r>
            <a:endParaRPr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b="1" i="1" lang="en" sz="1800">
                <a:solidFill>
                  <a:srgbClr val="000000"/>
                </a:solidFill>
                <a:latin typeface="Raleway"/>
                <a:ea typeface="Raleway"/>
                <a:cs typeface="Raleway"/>
                <a:sym typeface="Raleway"/>
              </a:rPr>
              <a:t>Twitter &gt;&gt; Medium &gt;&gt; LinkedIn &gt;&gt; Github &gt;&gt; Personal Site &gt;&gt; Client Work (Sites/Images)</a:t>
            </a:r>
            <a:endParaRPr b="1" i="1"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t/>
            </a:r>
            <a:endParaRPr b="1" i="1" sz="1800">
              <a:solidFill>
                <a:srgbClr val="000000"/>
              </a:solidFill>
              <a:latin typeface="Raleway"/>
              <a:ea typeface="Raleway"/>
              <a:cs typeface="Raleway"/>
              <a:sym typeface="Raleway"/>
            </a:endParaRPr>
          </a:p>
          <a:p>
            <a:pPr indent="0" lvl="0" marL="0" rtl="0">
              <a:lnSpc>
                <a:spcPct val="100000"/>
              </a:lnSpc>
              <a:spcBef>
                <a:spcPts val="0"/>
              </a:spcBef>
              <a:spcAft>
                <a:spcPts val="0"/>
              </a:spcAft>
              <a:buNone/>
            </a:pPr>
            <a:r>
              <a:rPr b="1" lang="en" sz="1800">
                <a:solidFill>
                  <a:srgbClr val="000000"/>
                </a:solidFill>
                <a:latin typeface="Raleway"/>
                <a:ea typeface="Raleway"/>
                <a:cs typeface="Raleway"/>
                <a:sym typeface="Raleway"/>
              </a:rPr>
              <a:t>This makes it easier for people to find you and see how active you are!</a:t>
            </a:r>
            <a:endParaRPr b="1" sz="1800">
              <a:solidFill>
                <a:srgbClr val="000000"/>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Buffer: </a:t>
            </a:r>
            <a:r>
              <a:rPr lang="en"/>
              <a:t>Automate your postings to social media</a:t>
            </a:r>
            <a:endParaRPr/>
          </a:p>
        </p:txBody>
      </p:sp>
      <p:sp>
        <p:nvSpPr>
          <p:cNvPr id="232" name="Shape 232"/>
          <p:cNvSpPr txBox="1"/>
          <p:nvPr>
            <p:ph idx="1" type="body"/>
          </p:nvPr>
        </p:nvSpPr>
        <p:spPr>
          <a:xfrm>
            <a:off x="729450" y="2078875"/>
            <a:ext cx="3519300" cy="2261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 sz="1800">
                <a:solidFill>
                  <a:srgbClr val="000000"/>
                </a:solidFill>
                <a:latin typeface="Raleway"/>
                <a:ea typeface="Raleway"/>
                <a:cs typeface="Raleway"/>
                <a:sym typeface="Raleway"/>
              </a:rPr>
              <a:t>Write posts ahead of time and set them up in a queue for the multiple platforms you utilize! Make the posting process </a:t>
            </a:r>
            <a:r>
              <a:rPr b="1" i="1" lang="en" sz="1800">
                <a:solidFill>
                  <a:srgbClr val="000000"/>
                </a:solidFill>
                <a:latin typeface="Raleway"/>
                <a:ea typeface="Raleway"/>
                <a:cs typeface="Raleway"/>
                <a:sym typeface="Raleway"/>
              </a:rPr>
              <a:t>quicker &amp; easier</a:t>
            </a:r>
            <a:r>
              <a:rPr lang="en" sz="1800">
                <a:solidFill>
                  <a:srgbClr val="000000"/>
                </a:solidFill>
                <a:latin typeface="Raleway"/>
                <a:ea typeface="Raleway"/>
                <a:cs typeface="Raleway"/>
                <a:sym typeface="Raleway"/>
              </a:rPr>
              <a:t>!</a:t>
            </a:r>
            <a:endParaRPr sz="1800">
              <a:solidFill>
                <a:srgbClr val="000000"/>
              </a:solidFill>
              <a:latin typeface="Raleway"/>
              <a:ea typeface="Raleway"/>
              <a:cs typeface="Raleway"/>
              <a:sym typeface="Raleway"/>
            </a:endParaRPr>
          </a:p>
        </p:txBody>
      </p:sp>
      <p:pic>
        <p:nvPicPr>
          <p:cNvPr id="233" name="Shape 233"/>
          <p:cNvPicPr preferRelativeResize="0"/>
          <p:nvPr/>
        </p:nvPicPr>
        <p:blipFill>
          <a:blip r:embed="rId3">
            <a:alphaModFix/>
          </a:blip>
          <a:stretch>
            <a:fillRect/>
          </a:stretch>
        </p:blipFill>
        <p:spPr>
          <a:xfrm>
            <a:off x="4429925" y="2114850"/>
            <a:ext cx="4203175" cy="218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Networking Tips I Wish I Knew A Year Ago...</a:t>
            </a:r>
            <a:endParaRPr/>
          </a:p>
        </p:txBody>
      </p:sp>
      <p:sp>
        <p:nvSpPr>
          <p:cNvPr id="239" name="Shape 239"/>
          <p:cNvSpPr txBox="1"/>
          <p:nvPr>
            <p:ph idx="1" type="body"/>
          </p:nvPr>
        </p:nvSpPr>
        <p:spPr>
          <a:xfrm>
            <a:off x="729450" y="2078875"/>
            <a:ext cx="7688700" cy="2904900"/>
          </a:xfrm>
          <a:prstGeom prst="rect">
            <a:avLst/>
          </a:prstGeom>
        </p:spPr>
        <p:txBody>
          <a:bodyPr anchorCtr="0" anchor="t" bIns="91425" lIns="91425" spcFirstLastPara="1" rIns="91425" wrap="square" tIns="91425">
            <a:noAutofit/>
          </a:bodyPr>
          <a:lstStyle/>
          <a:p>
            <a:pPr indent="-336550" lvl="0" marL="457200" rtl="0">
              <a:spcBef>
                <a:spcPts val="0"/>
              </a:spcBef>
              <a:spcAft>
                <a:spcPts val="0"/>
              </a:spcAft>
              <a:buClr>
                <a:srgbClr val="000000"/>
              </a:buClr>
              <a:buSzPts val="1700"/>
              <a:buFont typeface="Raleway"/>
              <a:buChar char="●"/>
            </a:pPr>
            <a:r>
              <a:rPr lang="en" sz="1700">
                <a:solidFill>
                  <a:srgbClr val="000000"/>
                </a:solidFill>
                <a:latin typeface="Raleway"/>
                <a:ea typeface="Raleway"/>
                <a:cs typeface="Raleway"/>
                <a:sym typeface="Raleway"/>
              </a:rPr>
              <a:t>Let alcohol work </a:t>
            </a:r>
            <a:r>
              <a:rPr i="1" lang="en" sz="1700">
                <a:solidFill>
                  <a:srgbClr val="000000"/>
                </a:solidFill>
                <a:latin typeface="Raleway"/>
                <a:ea typeface="Raleway"/>
                <a:cs typeface="Raleway"/>
                <a:sym typeface="Raleway"/>
              </a:rPr>
              <a:t>in </a:t>
            </a:r>
            <a:r>
              <a:rPr lang="en" sz="1700">
                <a:solidFill>
                  <a:srgbClr val="000000"/>
                </a:solidFill>
                <a:latin typeface="Raleway"/>
                <a:ea typeface="Raleway"/>
                <a:cs typeface="Raleway"/>
                <a:sym typeface="Raleway"/>
              </a:rPr>
              <a:t>your favor, not against you. Use it to ease into conversations more confidently if you feel that it may help while at these networking functions</a:t>
            </a:r>
            <a:endParaRPr sz="1700">
              <a:solidFill>
                <a:srgbClr val="000000"/>
              </a:solidFill>
              <a:latin typeface="Raleway"/>
              <a:ea typeface="Raleway"/>
              <a:cs typeface="Raleway"/>
              <a:sym typeface="Raleway"/>
            </a:endParaRPr>
          </a:p>
          <a:p>
            <a:pPr indent="-336550" lvl="0" marL="457200" rtl="0">
              <a:spcBef>
                <a:spcPts val="0"/>
              </a:spcBef>
              <a:spcAft>
                <a:spcPts val="0"/>
              </a:spcAft>
              <a:buClr>
                <a:srgbClr val="000000"/>
              </a:buClr>
              <a:buSzPts val="1700"/>
              <a:buFont typeface="Raleway"/>
              <a:buChar char="●"/>
            </a:pPr>
            <a:r>
              <a:rPr lang="en" sz="1700">
                <a:solidFill>
                  <a:srgbClr val="000000"/>
                </a:solidFill>
                <a:latin typeface="Raleway"/>
                <a:ea typeface="Raleway"/>
                <a:cs typeface="Raleway"/>
                <a:sym typeface="Raleway"/>
              </a:rPr>
              <a:t>In order to curate your own unique feeds, start a hashtag that can always be connected back to you! (e.g. </a:t>
            </a:r>
            <a:r>
              <a:rPr b="1" lang="en" sz="1700">
                <a:solidFill>
                  <a:srgbClr val="000000"/>
                </a:solidFill>
                <a:latin typeface="Raleway"/>
                <a:ea typeface="Raleway"/>
                <a:cs typeface="Raleway"/>
                <a:sym typeface="Raleway"/>
              </a:rPr>
              <a:t>On every LinkedIn post</a:t>
            </a:r>
            <a:r>
              <a:rPr lang="en" sz="1700">
                <a:solidFill>
                  <a:srgbClr val="000000"/>
                </a:solidFill>
                <a:latin typeface="Raleway"/>
                <a:ea typeface="Raleway"/>
                <a:cs typeface="Raleway"/>
                <a:sym typeface="Raleway"/>
              </a:rPr>
              <a:t>, I use the hashtag </a:t>
            </a:r>
            <a:r>
              <a:rPr b="1" lang="en" sz="1700">
                <a:solidFill>
                  <a:srgbClr val="000000"/>
                </a:solidFill>
                <a:latin typeface="Raleway"/>
                <a:ea typeface="Raleway"/>
                <a:cs typeface="Raleway"/>
                <a:sym typeface="Raleway"/>
              </a:rPr>
              <a:t>#nnennahacks</a:t>
            </a:r>
            <a:r>
              <a:rPr lang="en" sz="1700">
                <a:solidFill>
                  <a:srgbClr val="000000"/>
                </a:solidFill>
                <a:latin typeface="Raleway"/>
                <a:ea typeface="Raleway"/>
                <a:cs typeface="Raleway"/>
                <a:sym typeface="Raleway"/>
              </a:rPr>
              <a:t>)</a:t>
            </a:r>
            <a:endParaRPr sz="1700">
              <a:solidFill>
                <a:srgbClr val="000000"/>
              </a:solidFill>
              <a:latin typeface="Raleway"/>
              <a:ea typeface="Raleway"/>
              <a:cs typeface="Raleway"/>
              <a:sym typeface="Raleway"/>
            </a:endParaRPr>
          </a:p>
          <a:p>
            <a:pPr indent="-336550" lvl="0" marL="457200" rtl="0">
              <a:spcBef>
                <a:spcPts val="0"/>
              </a:spcBef>
              <a:spcAft>
                <a:spcPts val="0"/>
              </a:spcAft>
              <a:buClr>
                <a:srgbClr val="000000"/>
              </a:buClr>
              <a:buSzPts val="1700"/>
              <a:buFont typeface="Raleway"/>
              <a:buChar char="●"/>
            </a:pPr>
            <a:r>
              <a:rPr lang="en" sz="1700">
                <a:solidFill>
                  <a:srgbClr val="000000"/>
                </a:solidFill>
                <a:latin typeface="Raleway"/>
                <a:ea typeface="Raleway"/>
                <a:cs typeface="Raleway"/>
                <a:sym typeface="Raleway"/>
              </a:rPr>
              <a:t>Don’t overdo it! Pace yourself because it’s about quality, not quantity, but the consistency </a:t>
            </a:r>
            <a:r>
              <a:rPr i="1" lang="en" sz="1700">
                <a:solidFill>
                  <a:srgbClr val="000000"/>
                </a:solidFill>
                <a:latin typeface="Raleway"/>
                <a:ea typeface="Raleway"/>
                <a:cs typeface="Raleway"/>
                <a:sym typeface="Raleway"/>
              </a:rPr>
              <a:t>of</a:t>
            </a:r>
            <a:r>
              <a:rPr lang="en" sz="1700">
                <a:solidFill>
                  <a:srgbClr val="000000"/>
                </a:solidFill>
                <a:latin typeface="Raleway"/>
                <a:ea typeface="Raleway"/>
                <a:cs typeface="Raleway"/>
                <a:sym typeface="Raleway"/>
              </a:rPr>
              <a:t> that quality matters </a:t>
            </a:r>
            <a:r>
              <a:rPr b="1" lang="en" sz="1700">
                <a:solidFill>
                  <a:srgbClr val="000000"/>
                </a:solidFill>
                <a:latin typeface="Raleway"/>
                <a:ea typeface="Raleway"/>
                <a:cs typeface="Raleway"/>
                <a:sym typeface="Raleway"/>
              </a:rPr>
              <a:t>MOST</a:t>
            </a:r>
            <a:r>
              <a:rPr lang="en" sz="1700">
                <a:solidFill>
                  <a:srgbClr val="000000"/>
                </a:solidFill>
                <a:latin typeface="Raleway"/>
                <a:ea typeface="Raleway"/>
                <a:cs typeface="Raleway"/>
                <a:sym typeface="Raleway"/>
              </a:rPr>
              <a:t>.</a:t>
            </a:r>
            <a:endParaRPr sz="1700">
              <a:solidFill>
                <a:srgbClr val="000000"/>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rgbClr val="000000"/>
                </a:solidFill>
              </a:rPr>
              <a:t>Tips &amp; Takeaways for Personal Brand Building</a:t>
            </a:r>
            <a:endParaRPr sz="2400"/>
          </a:p>
        </p:txBody>
      </p:sp>
      <p:sp>
        <p:nvSpPr>
          <p:cNvPr id="245" name="Shape 245"/>
          <p:cNvSpPr txBox="1"/>
          <p:nvPr>
            <p:ph idx="1" type="body"/>
          </p:nvPr>
        </p:nvSpPr>
        <p:spPr>
          <a:xfrm>
            <a:off x="345225" y="1853850"/>
            <a:ext cx="8338500" cy="2913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i="1"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Building a network is how you actually get jobs</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It's the small steps that matter</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Personal brand is basically a growing form of currency for your personal life and your career</a:t>
            </a:r>
            <a:endParaRPr b="1"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Get to talking on the platforms you currently utilize! Interact with others, support people, and support what you like!</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When going to networking events, use LinkedIn to connect to people and make sure you leave a personalized note in the connection request</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Inform people of when you have released new content for anything you're working on or have worked on; letting people know what you've been up to (when you're ready) keeps people updated!</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Getting active online and building your personal brand is how you are better able to pitch yourself to people and potential employers!</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Engage in certain activities that you feel align with your passions and goals and slowly reduce the amount of distractions of things in your life that do not serve you where you're headed</a:t>
            </a:r>
            <a:endParaRPr sz="1100">
              <a:solidFill>
                <a:srgbClr val="000000"/>
              </a:solidFill>
              <a:latin typeface="Raleway"/>
              <a:ea typeface="Raleway"/>
              <a:cs typeface="Raleway"/>
              <a:sym typeface="Raleway"/>
            </a:endParaRPr>
          </a:p>
          <a:p>
            <a:pPr indent="-298450" lvl="0" marL="457200" rtl="0">
              <a:spcBef>
                <a:spcPts val="0"/>
              </a:spcBef>
              <a:spcAft>
                <a:spcPts val="0"/>
              </a:spcAft>
              <a:buClr>
                <a:srgbClr val="000000"/>
              </a:buClr>
              <a:buSzPts val="1100"/>
              <a:buFont typeface="Raleway"/>
              <a:buChar char="-"/>
            </a:pPr>
            <a:r>
              <a:rPr lang="en" sz="1100">
                <a:solidFill>
                  <a:srgbClr val="000000"/>
                </a:solidFill>
                <a:latin typeface="Raleway"/>
                <a:ea typeface="Raleway"/>
                <a:cs typeface="Raleway"/>
                <a:sym typeface="Raleway"/>
              </a:rPr>
              <a:t>Behave online and in person in a way that you feel is reflective of the person you want to be known as and for.</a:t>
            </a:r>
            <a:endParaRPr>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729450" y="733950"/>
            <a:ext cx="7688400" cy="1244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Q&amp;A</a:t>
            </a:r>
            <a:endParaRPr/>
          </a:p>
        </p:txBody>
      </p:sp>
      <p:sp>
        <p:nvSpPr>
          <p:cNvPr id="251" name="Shape 25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
              <a:t>Ask me anything! Let’s discuss.</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lgn="ctr">
              <a:spcBef>
                <a:spcPts val="1600"/>
              </a:spcBef>
              <a:spcAft>
                <a:spcPts val="0"/>
              </a:spcAft>
              <a:buNone/>
            </a:pPr>
            <a:r>
              <a:rPr lang="en"/>
              <a:t>Nnenna Ndukwe</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3000"/>
              <a:t>Why Even Build a Personal Brand?</a:t>
            </a:r>
            <a:endParaRPr sz="3000"/>
          </a:p>
        </p:txBody>
      </p:sp>
      <p:sp>
        <p:nvSpPr>
          <p:cNvPr id="103" name="Shape 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solidFill>
                  <a:srgbClr val="000000"/>
                </a:solidFill>
                <a:latin typeface="Montserrat"/>
                <a:ea typeface="Montserrat"/>
                <a:cs typeface="Montserrat"/>
                <a:sym typeface="Montserrat"/>
              </a:rPr>
              <a:t>1. Putting oneself in the position of leadership </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2. Credibility and expertise</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3. Network building</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4. </a:t>
            </a:r>
            <a:r>
              <a:rPr b="1" lang="en" sz="1800">
                <a:solidFill>
                  <a:srgbClr val="000000"/>
                </a:solidFill>
                <a:latin typeface="Montserrat"/>
                <a:ea typeface="Montserrat"/>
                <a:cs typeface="Montserrat"/>
                <a:sym typeface="Montserrat"/>
              </a:rPr>
              <a:t>A job</a:t>
            </a:r>
            <a:endParaRPr b="1"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5. Getting to know the engineering/tech community locally and virtually</a:t>
            </a:r>
            <a:endParaRPr sz="1800">
              <a:solidFill>
                <a:srgbClr val="000000"/>
              </a:solidFill>
              <a:latin typeface="Montserrat"/>
              <a:ea typeface="Montserrat"/>
              <a:cs typeface="Montserrat"/>
              <a:sym typeface="Montserrat"/>
            </a:endParaRPr>
          </a:p>
          <a:p>
            <a:pPr indent="0" lvl="0" marL="0" rtl="0">
              <a:spcBef>
                <a:spcPts val="0"/>
              </a:spcBef>
              <a:spcAft>
                <a:spcPts val="0"/>
              </a:spcAft>
              <a:buNone/>
            </a:pPr>
            <a:r>
              <a:rPr lang="en" sz="1800">
                <a:solidFill>
                  <a:srgbClr val="000000"/>
                </a:solidFill>
                <a:latin typeface="Montserrat"/>
                <a:ea typeface="Montserrat"/>
                <a:cs typeface="Montserrat"/>
                <a:sym typeface="Montserrat"/>
              </a:rPr>
              <a:t>6. </a:t>
            </a:r>
            <a:r>
              <a:rPr lang="en" sz="1800">
                <a:solidFill>
                  <a:srgbClr val="000000"/>
                </a:solidFill>
                <a:latin typeface="Montserrat"/>
                <a:ea typeface="Montserrat"/>
                <a:cs typeface="Montserrat"/>
                <a:sym typeface="Montserrat"/>
              </a:rPr>
              <a:t>Building</a:t>
            </a:r>
            <a:r>
              <a:rPr lang="en" sz="1800">
                <a:solidFill>
                  <a:srgbClr val="000000"/>
                </a:solidFill>
                <a:latin typeface="Montserrat"/>
                <a:ea typeface="Montserrat"/>
                <a:cs typeface="Montserrat"/>
                <a:sym typeface="Montserrat"/>
              </a:rPr>
              <a:t> a network of people, which may ultimately lead to jobs</a:t>
            </a:r>
            <a:endParaRPr sz="1800">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730000" y="1318650"/>
            <a:ext cx="3300900" cy="71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Bit About Me</a:t>
            </a:r>
            <a:endParaRPr/>
          </a:p>
        </p:txBody>
      </p:sp>
      <p:sp>
        <p:nvSpPr>
          <p:cNvPr id="109" name="Shape 109"/>
          <p:cNvSpPr txBox="1"/>
          <p:nvPr>
            <p:ph idx="2" type="body"/>
          </p:nvPr>
        </p:nvSpPr>
        <p:spPr>
          <a:xfrm>
            <a:off x="5122450" y="1318650"/>
            <a:ext cx="3374400" cy="3115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b="1" lang="en" sz="2600">
                <a:solidFill>
                  <a:schemeClr val="dk2"/>
                </a:solidFill>
                <a:latin typeface="Raleway"/>
                <a:ea typeface="Raleway"/>
                <a:cs typeface="Raleway"/>
                <a:sym typeface="Raleway"/>
              </a:rPr>
              <a:t>Hobbies</a:t>
            </a:r>
            <a:endParaRPr b="1" sz="2600">
              <a:solidFill>
                <a:schemeClr val="dk2"/>
              </a:solidFill>
              <a:latin typeface="Raleway"/>
              <a:ea typeface="Raleway"/>
              <a:cs typeface="Raleway"/>
              <a:sym typeface="Raleway"/>
            </a:endParaRPr>
          </a:p>
          <a:p>
            <a:pPr indent="0" lvl="0" marL="0">
              <a:spcBef>
                <a:spcPts val="0"/>
              </a:spcBef>
              <a:spcAft>
                <a:spcPts val="0"/>
              </a:spcAft>
              <a:buNone/>
            </a:pPr>
            <a:r>
              <a:t/>
            </a:r>
            <a:endParaRPr>
              <a:latin typeface="Raleway"/>
              <a:ea typeface="Raleway"/>
              <a:cs typeface="Raleway"/>
              <a:sym typeface="Raleway"/>
            </a:endParaRPr>
          </a:p>
          <a:p>
            <a:pPr indent="-311150" lvl="0" marL="457200" rtl="0">
              <a:lnSpc>
                <a:spcPct val="200000"/>
              </a:lnSpc>
              <a:spcBef>
                <a:spcPts val="1600"/>
              </a:spcBef>
              <a:spcAft>
                <a:spcPts val="0"/>
              </a:spcAft>
              <a:buClr>
                <a:srgbClr val="000000"/>
              </a:buClr>
              <a:buSzPts val="1300"/>
              <a:buFont typeface="Raleway"/>
              <a:buChar char="●"/>
            </a:pPr>
            <a:r>
              <a:rPr lang="en">
                <a:solidFill>
                  <a:srgbClr val="000000"/>
                </a:solidFill>
                <a:latin typeface="Raleway"/>
                <a:ea typeface="Raleway"/>
                <a:cs typeface="Raleway"/>
                <a:sym typeface="Raleway"/>
              </a:rPr>
              <a:t>Reading</a:t>
            </a:r>
            <a:endParaRPr>
              <a:solidFill>
                <a:srgbClr val="000000"/>
              </a:solidFill>
              <a:latin typeface="Raleway"/>
              <a:ea typeface="Raleway"/>
              <a:cs typeface="Raleway"/>
              <a:sym typeface="Raleway"/>
            </a:endParaRPr>
          </a:p>
          <a:p>
            <a:pPr indent="-311150" lvl="0" marL="457200" rtl="0">
              <a:lnSpc>
                <a:spcPct val="200000"/>
              </a:lnSpc>
              <a:spcBef>
                <a:spcPts val="0"/>
              </a:spcBef>
              <a:spcAft>
                <a:spcPts val="0"/>
              </a:spcAft>
              <a:buClr>
                <a:srgbClr val="000000"/>
              </a:buClr>
              <a:buSzPts val="1300"/>
              <a:buFont typeface="Raleway"/>
              <a:buChar char="●"/>
            </a:pPr>
            <a:r>
              <a:rPr lang="en">
                <a:solidFill>
                  <a:srgbClr val="000000"/>
                </a:solidFill>
                <a:latin typeface="Raleway"/>
                <a:ea typeface="Raleway"/>
                <a:cs typeface="Raleway"/>
                <a:sym typeface="Raleway"/>
              </a:rPr>
              <a:t>Writing</a:t>
            </a:r>
            <a:endParaRPr>
              <a:solidFill>
                <a:srgbClr val="000000"/>
              </a:solidFill>
              <a:latin typeface="Raleway"/>
              <a:ea typeface="Raleway"/>
              <a:cs typeface="Raleway"/>
              <a:sym typeface="Raleway"/>
            </a:endParaRPr>
          </a:p>
          <a:p>
            <a:pPr indent="-311150" lvl="0" marL="457200" rtl="0">
              <a:lnSpc>
                <a:spcPct val="200000"/>
              </a:lnSpc>
              <a:spcBef>
                <a:spcPts val="0"/>
              </a:spcBef>
              <a:spcAft>
                <a:spcPts val="0"/>
              </a:spcAft>
              <a:buClr>
                <a:srgbClr val="000000"/>
              </a:buClr>
              <a:buSzPts val="1300"/>
              <a:buFont typeface="Raleway"/>
              <a:buChar char="●"/>
            </a:pPr>
            <a:r>
              <a:rPr lang="en">
                <a:solidFill>
                  <a:srgbClr val="000000"/>
                </a:solidFill>
                <a:latin typeface="Raleway"/>
                <a:ea typeface="Raleway"/>
                <a:cs typeface="Raleway"/>
                <a:sym typeface="Raleway"/>
              </a:rPr>
              <a:t>Coding</a:t>
            </a:r>
            <a:endParaRPr>
              <a:solidFill>
                <a:srgbClr val="000000"/>
              </a:solidFill>
              <a:latin typeface="Raleway"/>
              <a:ea typeface="Raleway"/>
              <a:cs typeface="Raleway"/>
              <a:sym typeface="Raleway"/>
            </a:endParaRPr>
          </a:p>
          <a:p>
            <a:pPr indent="-311150" lvl="0" marL="457200">
              <a:lnSpc>
                <a:spcPct val="200000"/>
              </a:lnSpc>
              <a:spcBef>
                <a:spcPts val="0"/>
              </a:spcBef>
              <a:spcAft>
                <a:spcPts val="0"/>
              </a:spcAft>
              <a:buClr>
                <a:srgbClr val="000000"/>
              </a:buClr>
              <a:buSzPts val="1300"/>
              <a:buFont typeface="Raleway"/>
              <a:buChar char="●"/>
            </a:pPr>
            <a:r>
              <a:rPr lang="en">
                <a:solidFill>
                  <a:srgbClr val="000000"/>
                </a:solidFill>
                <a:latin typeface="Raleway"/>
                <a:ea typeface="Raleway"/>
                <a:cs typeface="Raleway"/>
                <a:sym typeface="Raleway"/>
              </a:rPr>
              <a:t>Volunteering</a:t>
            </a:r>
            <a:endParaRPr>
              <a:solidFill>
                <a:srgbClr val="000000"/>
              </a:solidFill>
              <a:latin typeface="Raleway"/>
              <a:ea typeface="Raleway"/>
              <a:cs typeface="Raleway"/>
              <a:sym typeface="Raleway"/>
            </a:endParaRPr>
          </a:p>
        </p:txBody>
      </p:sp>
      <p:sp>
        <p:nvSpPr>
          <p:cNvPr id="110" name="Shape 110"/>
          <p:cNvSpPr txBox="1"/>
          <p:nvPr/>
        </p:nvSpPr>
        <p:spPr>
          <a:xfrm>
            <a:off x="470650" y="2033875"/>
            <a:ext cx="3622200" cy="2076000"/>
          </a:xfrm>
          <a:prstGeom prst="rect">
            <a:avLst/>
          </a:prstGeom>
          <a:noFill/>
          <a:ln>
            <a:noFill/>
          </a:ln>
        </p:spPr>
        <p:txBody>
          <a:bodyPr anchorCtr="0" anchor="t" bIns="91425" lIns="91425" spcFirstLastPara="1" rIns="91425" wrap="square" tIns="91425">
            <a:noAutofit/>
          </a:bodyPr>
          <a:lstStyle/>
          <a:p>
            <a:pPr indent="-317500" lvl="0" marL="457200" rtl="0">
              <a:lnSpc>
                <a:spcPct val="200000"/>
              </a:lnSpc>
              <a:spcBef>
                <a:spcPts val="0"/>
              </a:spcBef>
              <a:spcAft>
                <a:spcPts val="0"/>
              </a:spcAft>
              <a:buSzPts val="1400"/>
              <a:buFont typeface="Raleway"/>
              <a:buChar char="●"/>
            </a:pPr>
            <a:r>
              <a:rPr lang="en">
                <a:latin typeface="Raleway"/>
                <a:ea typeface="Raleway"/>
                <a:cs typeface="Raleway"/>
                <a:sym typeface="Raleway"/>
              </a:rPr>
              <a:t>Originally from Texas</a:t>
            </a:r>
            <a:endParaRPr>
              <a:latin typeface="Raleway"/>
              <a:ea typeface="Raleway"/>
              <a:cs typeface="Raleway"/>
              <a:sym typeface="Raleway"/>
            </a:endParaRPr>
          </a:p>
          <a:p>
            <a:pPr indent="-317500" lvl="0" marL="457200" rtl="0">
              <a:lnSpc>
                <a:spcPct val="200000"/>
              </a:lnSpc>
              <a:spcBef>
                <a:spcPts val="0"/>
              </a:spcBef>
              <a:spcAft>
                <a:spcPts val="0"/>
              </a:spcAft>
              <a:buSzPts val="1400"/>
              <a:buFont typeface="Raleway"/>
              <a:buChar char="●"/>
            </a:pPr>
            <a:r>
              <a:rPr lang="en">
                <a:latin typeface="Raleway"/>
                <a:ea typeface="Raleway"/>
                <a:cs typeface="Raleway"/>
                <a:sym typeface="Raleway"/>
              </a:rPr>
              <a:t>Moved to Boston in 2016</a:t>
            </a:r>
            <a:endParaRPr>
              <a:latin typeface="Raleway"/>
              <a:ea typeface="Raleway"/>
              <a:cs typeface="Raleway"/>
              <a:sym typeface="Raleway"/>
            </a:endParaRPr>
          </a:p>
          <a:p>
            <a:pPr indent="-317500" lvl="0" marL="457200" rtl="0">
              <a:lnSpc>
                <a:spcPct val="200000"/>
              </a:lnSpc>
              <a:spcBef>
                <a:spcPts val="0"/>
              </a:spcBef>
              <a:spcAft>
                <a:spcPts val="0"/>
              </a:spcAft>
              <a:buSzPts val="1400"/>
              <a:buFont typeface="Raleway"/>
              <a:buChar char="●"/>
            </a:pPr>
            <a:r>
              <a:rPr lang="en">
                <a:latin typeface="Raleway"/>
                <a:ea typeface="Raleway"/>
                <a:cs typeface="Raleway"/>
                <a:sym typeface="Raleway"/>
              </a:rPr>
              <a:t>Past pursuits in Music and Social Sciences</a:t>
            </a:r>
            <a:endParaRPr>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rgbClr val="FFFFFF"/>
                </a:solidFill>
              </a:rPr>
              <a:t>What I Did to Build a Personal Brand  &amp; When I Started</a:t>
            </a:r>
            <a:endParaRPr>
              <a:solidFill>
                <a:srgbClr val="FFFFFF"/>
              </a:solidFill>
            </a:endParaRPr>
          </a:p>
        </p:txBody>
      </p:sp>
      <p:sp>
        <p:nvSpPr>
          <p:cNvPr id="116" name="Shape 116"/>
          <p:cNvSpPr txBox="1"/>
          <p:nvPr/>
        </p:nvSpPr>
        <p:spPr>
          <a:xfrm>
            <a:off x="4143375" y="1975025"/>
            <a:ext cx="2311200" cy="287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txBox="1"/>
          <p:nvPr/>
        </p:nvSpPr>
        <p:spPr>
          <a:xfrm>
            <a:off x="6689900" y="2008650"/>
            <a:ext cx="2344800" cy="2874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249600" y="1350200"/>
            <a:ext cx="4765200" cy="5352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2400">
                <a:solidFill>
                  <a:srgbClr val="000000"/>
                </a:solidFill>
              </a:rPr>
              <a:t>Write about Your Experience</a:t>
            </a:r>
            <a:endParaRPr sz="2400"/>
          </a:p>
        </p:txBody>
      </p:sp>
      <p:sp>
        <p:nvSpPr>
          <p:cNvPr id="123" name="Shape 123"/>
          <p:cNvSpPr txBox="1"/>
          <p:nvPr>
            <p:ph idx="1" type="body"/>
          </p:nvPr>
        </p:nvSpPr>
        <p:spPr>
          <a:xfrm>
            <a:off x="729450" y="1916600"/>
            <a:ext cx="3805500" cy="2884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Clr>
                <a:srgbClr val="000000"/>
              </a:buClr>
              <a:buSzPts val="1300"/>
              <a:buChar char="●"/>
            </a:pPr>
            <a:r>
              <a:rPr lang="en">
                <a:solidFill>
                  <a:srgbClr val="000000"/>
                </a:solidFill>
              </a:rPr>
              <a:t>Combine outside </a:t>
            </a:r>
            <a:r>
              <a:rPr b="1" lang="en">
                <a:solidFill>
                  <a:srgbClr val="000000"/>
                </a:solidFill>
              </a:rPr>
              <a:t>interests/hobbies</a:t>
            </a:r>
            <a:r>
              <a:rPr lang="en">
                <a:solidFill>
                  <a:srgbClr val="000000"/>
                </a:solidFill>
              </a:rPr>
              <a:t> with your professional </a:t>
            </a:r>
            <a:r>
              <a:rPr b="1" lang="en">
                <a:solidFill>
                  <a:srgbClr val="000000"/>
                </a:solidFill>
              </a:rPr>
              <a:t>career interests</a:t>
            </a:r>
            <a:endParaRPr b="1">
              <a:solidFill>
                <a:srgbClr val="000000"/>
              </a:solidFill>
            </a:endParaRPr>
          </a:p>
          <a:p>
            <a:pPr indent="0" lvl="0" marL="0" rtl="0">
              <a:spcBef>
                <a:spcPts val="1600"/>
              </a:spcBef>
              <a:spcAft>
                <a:spcPts val="0"/>
              </a:spcAft>
              <a:buNone/>
            </a:pPr>
            <a:r>
              <a:rPr lang="en" sz="1400">
                <a:solidFill>
                  <a:srgbClr val="000000"/>
                </a:solidFill>
                <a:latin typeface="Raleway"/>
                <a:ea typeface="Raleway"/>
                <a:cs typeface="Raleway"/>
                <a:sym typeface="Raleway"/>
              </a:rPr>
              <a:t>January 2018 &gt;&gt; </a:t>
            </a:r>
            <a:r>
              <a:rPr lang="en" sz="1400">
                <a:solidFill>
                  <a:srgbClr val="000000"/>
                </a:solidFill>
                <a:latin typeface="Raleway"/>
                <a:ea typeface="Raleway"/>
                <a:cs typeface="Raleway"/>
                <a:sym typeface="Raleway"/>
              </a:rPr>
              <a:t>I began </a:t>
            </a:r>
            <a:r>
              <a:rPr b="1" lang="en" sz="1400">
                <a:solidFill>
                  <a:srgbClr val="000000"/>
                </a:solidFill>
                <a:latin typeface="Raleway"/>
                <a:ea typeface="Raleway"/>
                <a:cs typeface="Raleway"/>
                <a:sym typeface="Raleway"/>
              </a:rPr>
              <a:t>writing articles</a:t>
            </a:r>
            <a:r>
              <a:rPr lang="en" sz="1400">
                <a:solidFill>
                  <a:srgbClr val="000000"/>
                </a:solidFill>
                <a:latin typeface="Raleway"/>
                <a:ea typeface="Raleway"/>
                <a:cs typeface="Raleway"/>
                <a:sym typeface="Raleway"/>
              </a:rPr>
              <a:t> more frequently about my journey in the tech industry thus far in February</a:t>
            </a:r>
            <a:endParaRPr sz="1400">
              <a:solidFill>
                <a:srgbClr val="000000"/>
              </a:solidFill>
              <a:latin typeface="Raleway"/>
              <a:ea typeface="Raleway"/>
              <a:cs typeface="Raleway"/>
              <a:sym typeface="Raleway"/>
            </a:endParaRPr>
          </a:p>
          <a:p>
            <a:pPr indent="0" lvl="0" marL="0" rtl="0">
              <a:spcBef>
                <a:spcPts val="0"/>
              </a:spcBef>
              <a:spcAft>
                <a:spcPts val="0"/>
              </a:spcAft>
              <a:buNone/>
            </a:pPr>
            <a:r>
              <a:t/>
            </a:r>
            <a:endParaRPr sz="1400">
              <a:solidFill>
                <a:srgbClr val="000000"/>
              </a:solidFill>
              <a:latin typeface="Raleway"/>
              <a:ea typeface="Raleway"/>
              <a:cs typeface="Raleway"/>
              <a:sym typeface="Raleway"/>
            </a:endParaRPr>
          </a:p>
          <a:p>
            <a:pPr indent="0" lvl="0" marL="0" rtl="0">
              <a:spcBef>
                <a:spcPts val="0"/>
              </a:spcBef>
              <a:spcAft>
                <a:spcPts val="0"/>
              </a:spcAft>
              <a:buNone/>
            </a:pPr>
            <a:r>
              <a:rPr lang="en" sz="1400">
                <a:solidFill>
                  <a:srgbClr val="000000"/>
                </a:solidFill>
                <a:latin typeface="Raleway"/>
                <a:ea typeface="Raleway"/>
                <a:cs typeface="Raleway"/>
                <a:sym typeface="Raleway"/>
              </a:rPr>
              <a:t>One of my articles, featured on </a:t>
            </a:r>
            <a:r>
              <a:rPr b="1" lang="en" sz="1400">
                <a:solidFill>
                  <a:srgbClr val="000000"/>
                </a:solidFill>
                <a:latin typeface="Raleway"/>
                <a:ea typeface="Raleway"/>
                <a:cs typeface="Raleway"/>
                <a:sym typeface="Raleway"/>
              </a:rPr>
              <a:t>Codeburst.io</a:t>
            </a:r>
            <a:r>
              <a:rPr lang="en" sz="1400">
                <a:solidFill>
                  <a:srgbClr val="000000"/>
                </a:solidFill>
                <a:latin typeface="Raleway"/>
                <a:ea typeface="Raleway"/>
                <a:cs typeface="Raleway"/>
                <a:sym typeface="Raleway"/>
              </a:rPr>
              <a:t> and </a:t>
            </a:r>
            <a:r>
              <a:rPr b="1" lang="en" sz="1400">
                <a:solidFill>
                  <a:srgbClr val="000000"/>
                </a:solidFill>
                <a:latin typeface="Raleway"/>
                <a:ea typeface="Raleway"/>
                <a:cs typeface="Raleway"/>
                <a:sym typeface="Raleway"/>
              </a:rPr>
              <a:t>POC in Tech</a:t>
            </a:r>
            <a:r>
              <a:rPr lang="en" sz="1400">
                <a:solidFill>
                  <a:srgbClr val="000000"/>
                </a:solidFill>
                <a:latin typeface="Raleway"/>
                <a:ea typeface="Raleway"/>
                <a:cs typeface="Raleway"/>
                <a:sym typeface="Raleway"/>
              </a:rPr>
              <a:t>, currently has over </a:t>
            </a:r>
            <a:r>
              <a:rPr b="1" lang="en" sz="1400">
                <a:solidFill>
                  <a:srgbClr val="000000"/>
                </a:solidFill>
                <a:latin typeface="Raleway"/>
                <a:ea typeface="Raleway"/>
                <a:cs typeface="Raleway"/>
                <a:sym typeface="Raleway"/>
              </a:rPr>
              <a:t>9k views</a:t>
            </a:r>
            <a:r>
              <a:rPr lang="en" sz="1400">
                <a:solidFill>
                  <a:srgbClr val="000000"/>
                </a:solidFill>
                <a:latin typeface="Raleway"/>
                <a:ea typeface="Raleway"/>
                <a:cs typeface="Raleway"/>
                <a:sym typeface="Raleway"/>
              </a:rPr>
              <a:t> and over </a:t>
            </a:r>
            <a:r>
              <a:rPr b="1" lang="en" sz="1400">
                <a:solidFill>
                  <a:srgbClr val="000000"/>
                </a:solidFill>
                <a:latin typeface="Raleway"/>
                <a:ea typeface="Raleway"/>
                <a:cs typeface="Raleway"/>
                <a:sym typeface="Raleway"/>
              </a:rPr>
              <a:t>4k 'applauds'</a:t>
            </a:r>
            <a:r>
              <a:rPr lang="en" sz="1400">
                <a:solidFill>
                  <a:srgbClr val="000000"/>
                </a:solidFill>
                <a:latin typeface="Raleway"/>
                <a:ea typeface="Raleway"/>
                <a:cs typeface="Raleway"/>
                <a:sym typeface="Raleway"/>
              </a:rPr>
              <a:t> on Medium from across the entire world</a:t>
            </a:r>
            <a:endParaRPr sz="1400">
              <a:solidFill>
                <a:srgbClr val="000000"/>
              </a:solidFill>
              <a:latin typeface="Raleway"/>
              <a:ea typeface="Raleway"/>
              <a:cs typeface="Raleway"/>
              <a:sym typeface="Raleway"/>
            </a:endParaRPr>
          </a:p>
          <a:p>
            <a:pPr indent="0" lvl="0" marL="0" rtl="0">
              <a:spcBef>
                <a:spcPts val="0"/>
              </a:spcBef>
              <a:spcAft>
                <a:spcPts val="0"/>
              </a:spcAft>
              <a:buNone/>
            </a:pPr>
            <a:r>
              <a:t/>
            </a:r>
            <a:endParaRPr sz="1400">
              <a:solidFill>
                <a:srgbClr val="000000"/>
              </a:solidFill>
              <a:latin typeface="Raleway"/>
              <a:ea typeface="Raleway"/>
              <a:cs typeface="Raleway"/>
              <a:sym typeface="Raleway"/>
            </a:endParaRPr>
          </a:p>
        </p:txBody>
      </p:sp>
      <p:sp>
        <p:nvSpPr>
          <p:cNvPr id="124" name="Shape 124"/>
          <p:cNvSpPr txBox="1"/>
          <p:nvPr/>
        </p:nvSpPr>
        <p:spPr>
          <a:xfrm>
            <a:off x="5238175" y="1762575"/>
            <a:ext cx="3223200" cy="2993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25" name="Shape 125"/>
          <p:cNvPicPr preferRelativeResize="0"/>
          <p:nvPr/>
        </p:nvPicPr>
        <p:blipFill>
          <a:blip r:embed="rId3">
            <a:alphaModFix/>
          </a:blip>
          <a:stretch>
            <a:fillRect/>
          </a:stretch>
        </p:blipFill>
        <p:spPr>
          <a:xfrm>
            <a:off x="4903377" y="1350200"/>
            <a:ext cx="3631097" cy="3281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Promote Yourself</a:t>
            </a:r>
            <a:endParaRPr/>
          </a:p>
        </p:txBody>
      </p:sp>
      <p:sp>
        <p:nvSpPr>
          <p:cNvPr id="131" name="Shape 131"/>
          <p:cNvSpPr txBox="1"/>
          <p:nvPr>
            <p:ph idx="1" type="body"/>
          </p:nvPr>
        </p:nvSpPr>
        <p:spPr>
          <a:xfrm>
            <a:off x="656875" y="2298600"/>
            <a:ext cx="3774300" cy="2844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400">
                <a:solidFill>
                  <a:srgbClr val="000000"/>
                </a:solidFill>
                <a:latin typeface="Raleway"/>
                <a:ea typeface="Raleway"/>
                <a:cs typeface="Raleway"/>
                <a:sym typeface="Raleway"/>
              </a:rPr>
              <a:t>I write articles at least once a month and then promote them on:</a:t>
            </a:r>
            <a:endParaRPr sz="1400">
              <a:solidFill>
                <a:srgbClr val="000000"/>
              </a:solidFill>
              <a:latin typeface="Raleway"/>
              <a:ea typeface="Raleway"/>
              <a:cs typeface="Raleway"/>
              <a:sym typeface="Raleway"/>
            </a:endParaRPr>
          </a:p>
          <a:p>
            <a:pPr indent="0" lvl="0" marL="0" rtl="0">
              <a:lnSpc>
                <a:spcPct val="100000"/>
              </a:lnSpc>
              <a:spcBef>
                <a:spcPts val="1600"/>
              </a:spcBef>
              <a:spcAft>
                <a:spcPts val="0"/>
              </a:spcAft>
              <a:buNone/>
            </a:pPr>
            <a:r>
              <a:rPr lang="en" sz="1400">
                <a:solidFill>
                  <a:srgbClr val="000000"/>
                </a:solidFill>
                <a:latin typeface="Raleway"/>
                <a:ea typeface="Raleway"/>
                <a:cs typeface="Raleway"/>
                <a:sym typeface="Raleway"/>
              </a:rPr>
              <a:t>Twitter</a:t>
            </a:r>
            <a:endParaRPr sz="1400">
              <a:solidFill>
                <a:srgbClr val="000000"/>
              </a:solidFill>
              <a:latin typeface="Raleway"/>
              <a:ea typeface="Raleway"/>
              <a:cs typeface="Raleway"/>
              <a:sym typeface="Raleway"/>
            </a:endParaRPr>
          </a:p>
          <a:p>
            <a:pPr indent="0" lvl="0" marL="0" rtl="0">
              <a:lnSpc>
                <a:spcPct val="100000"/>
              </a:lnSpc>
              <a:spcBef>
                <a:spcPts val="1600"/>
              </a:spcBef>
              <a:spcAft>
                <a:spcPts val="0"/>
              </a:spcAft>
              <a:buNone/>
            </a:pPr>
            <a:r>
              <a:rPr lang="en" sz="1400">
                <a:solidFill>
                  <a:srgbClr val="000000"/>
                </a:solidFill>
                <a:latin typeface="Raleway"/>
                <a:ea typeface="Raleway"/>
                <a:cs typeface="Raleway"/>
                <a:sym typeface="Raleway"/>
              </a:rPr>
              <a:t>LinkedIn</a:t>
            </a:r>
            <a:endParaRPr sz="1400">
              <a:solidFill>
                <a:srgbClr val="000000"/>
              </a:solidFill>
              <a:latin typeface="Raleway"/>
              <a:ea typeface="Raleway"/>
              <a:cs typeface="Raleway"/>
              <a:sym typeface="Raleway"/>
            </a:endParaRPr>
          </a:p>
          <a:p>
            <a:pPr indent="0" lvl="0" marL="0" rtl="0">
              <a:lnSpc>
                <a:spcPct val="100000"/>
              </a:lnSpc>
              <a:spcBef>
                <a:spcPts val="1600"/>
              </a:spcBef>
              <a:spcAft>
                <a:spcPts val="0"/>
              </a:spcAft>
              <a:buNone/>
            </a:pPr>
            <a:r>
              <a:rPr lang="en" sz="1400">
                <a:solidFill>
                  <a:srgbClr val="000000"/>
                </a:solidFill>
                <a:latin typeface="Raleway"/>
                <a:ea typeface="Raleway"/>
                <a:cs typeface="Raleway"/>
                <a:sym typeface="Raleway"/>
              </a:rPr>
              <a:t>GroupMe</a:t>
            </a:r>
            <a:endParaRPr sz="1400">
              <a:solidFill>
                <a:srgbClr val="000000"/>
              </a:solidFill>
              <a:latin typeface="Raleway"/>
              <a:ea typeface="Raleway"/>
              <a:cs typeface="Raleway"/>
              <a:sym typeface="Raleway"/>
            </a:endParaRPr>
          </a:p>
          <a:p>
            <a:pPr indent="0" lvl="0" marL="0" rtl="0">
              <a:lnSpc>
                <a:spcPct val="100000"/>
              </a:lnSpc>
              <a:spcBef>
                <a:spcPts val="1600"/>
              </a:spcBef>
              <a:spcAft>
                <a:spcPts val="1600"/>
              </a:spcAft>
              <a:buNone/>
            </a:pPr>
            <a:r>
              <a:rPr lang="en" sz="1400">
                <a:solidFill>
                  <a:srgbClr val="000000"/>
                </a:solidFill>
                <a:latin typeface="Raleway"/>
                <a:ea typeface="Raleway"/>
                <a:cs typeface="Raleway"/>
                <a:sym typeface="Raleway"/>
              </a:rPr>
              <a:t>and I let people on Slack know that I've made posts so they can support it as well!</a:t>
            </a:r>
            <a:endParaRPr/>
          </a:p>
        </p:txBody>
      </p:sp>
      <p:pic>
        <p:nvPicPr>
          <p:cNvPr id="132" name="Shape 132"/>
          <p:cNvPicPr preferRelativeResize="0"/>
          <p:nvPr/>
        </p:nvPicPr>
        <p:blipFill>
          <a:blip r:embed="rId3">
            <a:alphaModFix/>
          </a:blip>
          <a:stretch>
            <a:fillRect/>
          </a:stretch>
        </p:blipFill>
        <p:spPr>
          <a:xfrm>
            <a:off x="4503625" y="699300"/>
            <a:ext cx="4172975" cy="4281926"/>
          </a:xfrm>
          <a:prstGeom prst="rect">
            <a:avLst/>
          </a:prstGeom>
          <a:noFill/>
          <a:ln>
            <a:noFill/>
          </a:ln>
        </p:spPr>
      </p:pic>
      <p:sp>
        <p:nvSpPr>
          <p:cNvPr id="133" name="Shape 133"/>
          <p:cNvSpPr txBox="1"/>
          <p:nvPr/>
        </p:nvSpPr>
        <p:spPr>
          <a:xfrm>
            <a:off x="656875" y="1952325"/>
            <a:ext cx="4034700" cy="247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latin typeface="Raleway"/>
                <a:ea typeface="Raleway"/>
                <a:cs typeface="Raleway"/>
                <a:sym typeface="Raleway"/>
              </a:rPr>
              <a:t>Every click matters! Increase engagements!</a:t>
            </a:r>
            <a:endParaRPr>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580700" y="1352625"/>
            <a:ext cx="3300900" cy="115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Promote Others</a:t>
            </a:r>
            <a:endParaRPr/>
          </a:p>
        </p:txBody>
      </p:sp>
      <p:sp>
        <p:nvSpPr>
          <p:cNvPr id="139" name="Shape 139"/>
          <p:cNvSpPr txBox="1"/>
          <p:nvPr>
            <p:ph idx="1" type="subTitle"/>
          </p:nvPr>
        </p:nvSpPr>
        <p:spPr>
          <a:xfrm>
            <a:off x="580700" y="2065600"/>
            <a:ext cx="3300900" cy="22209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solidFill>
                  <a:srgbClr val="000000"/>
                </a:solidFill>
                <a:latin typeface="Raleway"/>
                <a:ea typeface="Raleway"/>
                <a:cs typeface="Raleway"/>
                <a:sym typeface="Raleway"/>
              </a:rPr>
              <a:t>I began interacting with the dev community on Twitter and supporting people on Medium, Twitter, LinkedIn, YouTube, and more!</a:t>
            </a:r>
            <a:endParaRPr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rPr lang="en" sz="1400">
                <a:solidFill>
                  <a:srgbClr val="000000"/>
                </a:solidFill>
                <a:latin typeface="Raleway"/>
                <a:ea typeface="Raleway"/>
                <a:cs typeface="Raleway"/>
                <a:sym typeface="Raleway"/>
              </a:rPr>
              <a:t>When you show support for others, they show it back to you!</a:t>
            </a:r>
            <a:endParaRPr sz="1400">
              <a:solidFill>
                <a:srgbClr val="000000"/>
              </a:solidFill>
              <a:latin typeface="Raleway"/>
              <a:ea typeface="Raleway"/>
              <a:cs typeface="Raleway"/>
              <a:sym typeface="Raleway"/>
            </a:endParaRPr>
          </a:p>
        </p:txBody>
      </p:sp>
      <p:pic>
        <p:nvPicPr>
          <p:cNvPr id="140" name="Shape 140"/>
          <p:cNvPicPr preferRelativeResize="0"/>
          <p:nvPr/>
        </p:nvPicPr>
        <p:blipFill>
          <a:blip r:embed="rId3">
            <a:alphaModFix/>
          </a:blip>
          <a:stretch>
            <a:fillRect/>
          </a:stretch>
        </p:blipFill>
        <p:spPr>
          <a:xfrm>
            <a:off x="4633975" y="1010050"/>
            <a:ext cx="4465774" cy="33207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676900" y="1318650"/>
            <a:ext cx="3300900" cy="76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Networking &amp; Volunteering</a:t>
            </a:r>
            <a:endParaRPr/>
          </a:p>
        </p:txBody>
      </p:sp>
      <p:sp>
        <p:nvSpPr>
          <p:cNvPr id="146" name="Shape 146"/>
          <p:cNvSpPr txBox="1"/>
          <p:nvPr>
            <p:ph idx="1" type="subTitle"/>
          </p:nvPr>
        </p:nvSpPr>
        <p:spPr>
          <a:xfrm>
            <a:off x="583550" y="2233025"/>
            <a:ext cx="3300900" cy="24063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400">
                <a:solidFill>
                  <a:srgbClr val="000000"/>
                </a:solidFill>
                <a:latin typeface="Raleway"/>
                <a:ea typeface="Raleway"/>
                <a:cs typeface="Raleway"/>
                <a:sym typeface="Raleway"/>
              </a:rPr>
              <a:t>I would go out to networking events and begin serving for organizations whose missions matched with my personal mission and interests:</a:t>
            </a:r>
            <a:endParaRPr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t/>
            </a:r>
            <a:endParaRPr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rPr b="1" i="1" lang="en" sz="1400">
                <a:solidFill>
                  <a:srgbClr val="000000"/>
                </a:solidFill>
                <a:latin typeface="Raleway"/>
                <a:ea typeface="Raleway"/>
                <a:cs typeface="Raleway"/>
                <a:sym typeface="Raleway"/>
              </a:rPr>
              <a:t>Girl Develop It</a:t>
            </a:r>
            <a:endParaRPr b="1" i="1"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rPr b="1" i="1" lang="en" sz="1400">
                <a:solidFill>
                  <a:srgbClr val="000000"/>
                </a:solidFill>
                <a:latin typeface="Raleway"/>
                <a:ea typeface="Raleway"/>
                <a:cs typeface="Raleway"/>
                <a:sym typeface="Raleway"/>
              </a:rPr>
              <a:t>Black Girls Code</a:t>
            </a:r>
            <a:endParaRPr b="1" i="1"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rPr b="1" i="1" lang="en" sz="1400">
                <a:solidFill>
                  <a:srgbClr val="000000"/>
                </a:solidFill>
                <a:latin typeface="Raleway"/>
                <a:ea typeface="Raleway"/>
                <a:cs typeface="Raleway"/>
                <a:sym typeface="Raleway"/>
              </a:rPr>
              <a:t>National Society of Black Engineers</a:t>
            </a:r>
            <a:endParaRPr b="1" i="1" sz="1400">
              <a:solidFill>
                <a:srgbClr val="000000"/>
              </a:solidFill>
              <a:latin typeface="Raleway"/>
              <a:ea typeface="Raleway"/>
              <a:cs typeface="Raleway"/>
              <a:sym typeface="Raleway"/>
            </a:endParaRPr>
          </a:p>
          <a:p>
            <a:pPr indent="0" lvl="0" marL="0" rtl="0">
              <a:lnSpc>
                <a:spcPct val="115000"/>
              </a:lnSpc>
              <a:spcBef>
                <a:spcPts val="0"/>
              </a:spcBef>
              <a:spcAft>
                <a:spcPts val="0"/>
              </a:spcAft>
              <a:buNone/>
            </a:pPr>
            <a:r>
              <a:rPr b="1" i="1" lang="en" sz="1400">
                <a:solidFill>
                  <a:srgbClr val="000000"/>
                </a:solidFill>
                <a:latin typeface="Raleway"/>
                <a:ea typeface="Raleway"/>
                <a:cs typeface="Raleway"/>
                <a:sym typeface="Raleway"/>
              </a:rPr>
              <a:t>Rewriting the Code</a:t>
            </a:r>
            <a:endParaRPr b="1" i="1" sz="1400">
              <a:solidFill>
                <a:srgbClr val="000000"/>
              </a:solidFill>
              <a:latin typeface="Raleway"/>
              <a:ea typeface="Raleway"/>
              <a:cs typeface="Raleway"/>
              <a:sym typeface="Raleway"/>
            </a:endParaRPr>
          </a:p>
        </p:txBody>
      </p:sp>
      <p:pic>
        <p:nvPicPr>
          <p:cNvPr id="147" name="Shape 147"/>
          <p:cNvPicPr preferRelativeResize="0"/>
          <p:nvPr/>
        </p:nvPicPr>
        <p:blipFill>
          <a:blip r:embed="rId3">
            <a:alphaModFix/>
          </a:blip>
          <a:stretch>
            <a:fillRect/>
          </a:stretch>
        </p:blipFill>
        <p:spPr>
          <a:xfrm>
            <a:off x="4825927" y="832100"/>
            <a:ext cx="3883476" cy="3928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